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8288000" cy="10287000"/>
  <p:notesSz cx="6858000" cy="9144000"/>
  <p:embeddedFontLst>
    <p:embeddedFont>
      <p:font typeface="Calibri" panose="020F0502020204030204" pitchFamily="34" charset="0"/>
      <p:regular r:id="rId13"/>
      <p:bold r:id="rId14"/>
      <p:italic r:id="rId15"/>
      <p:boldItalic r:id="rId16"/>
    </p:embeddedFont>
    <p:embeddedFont>
      <p:font typeface="Nunito" panose="020B0604020202020204" charset="0"/>
      <p:regular r:id="rId17"/>
      <p:bold r:id="rId18"/>
      <p:italic r:id="rId19"/>
      <p:boldItalic r:id="rId20"/>
    </p:embeddedFont>
    <p:embeddedFont>
      <p:font typeface="Roboto" panose="020B0604020202020204" charset="0"/>
      <p:bold r:id="rId21"/>
      <p:boldItalic r:id="rId22"/>
    </p:embeddedFont>
    <p:embeddedFont>
      <p:font typeface="Roboto Condensed" panose="020B0604020202020204" charset="0"/>
      <p:bold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34" d="100"/>
          <a:sy n="34" d="100"/>
        </p:scale>
        <p:origin x="931" y="11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810e8a7990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5" name="Google Shape;265;g810e8a7990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8" name="Google Shape;98;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5" name="Google Shape;115;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9" name="Google Shape;139;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3" name="Google Shape;193;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2" name="Google Shape;202;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4" name="Google Shape;214;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810e8a7990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5" name="Google Shape;225;g810e8a7990_0_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4" name="Google Shape;234;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F628E"/>
        </a:solidFill>
        <a:effectLst/>
      </p:bgPr>
    </p:bg>
    <p:spTree>
      <p:nvGrpSpPr>
        <p:cNvPr id="1" name="Shape 83"/>
        <p:cNvGrpSpPr/>
        <p:nvPr/>
      </p:nvGrpSpPr>
      <p:grpSpPr>
        <a:xfrm>
          <a:off x="0" y="0"/>
          <a:ext cx="0" cy="0"/>
          <a:chOff x="0" y="0"/>
          <a:chExt cx="0" cy="0"/>
        </a:xfrm>
      </p:grpSpPr>
      <p:sp>
        <p:nvSpPr>
          <p:cNvPr id="84" name="Google Shape;84;p13"/>
          <p:cNvSpPr/>
          <p:nvPr/>
        </p:nvSpPr>
        <p:spPr>
          <a:xfrm>
            <a:off x="11227306" y="3807403"/>
            <a:ext cx="9241785" cy="9283209"/>
          </a:xfrm>
          <a:custGeom>
            <a:avLst/>
            <a:gdLst/>
            <a:ahLst/>
            <a:cxnLst/>
            <a:rect l="l" t="t" r="r" b="b"/>
            <a:pathLst>
              <a:path w="6321665" h="6350000" extrusionOk="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3"/>
          <p:cNvSpPr/>
          <p:nvPr/>
        </p:nvSpPr>
        <p:spPr>
          <a:xfrm>
            <a:off x="0" y="9339757"/>
            <a:ext cx="19090200" cy="2232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3"/>
          <p:cNvSpPr/>
          <p:nvPr/>
        </p:nvSpPr>
        <p:spPr>
          <a:xfrm>
            <a:off x="0" y="9563100"/>
            <a:ext cx="18288000" cy="723900"/>
          </a:xfrm>
          <a:prstGeom prst="rect">
            <a:avLst/>
          </a:prstGeom>
          <a:solidFill>
            <a:srgbClr val="38B6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3"/>
          <p:cNvSpPr/>
          <p:nvPr/>
        </p:nvSpPr>
        <p:spPr>
          <a:xfrm>
            <a:off x="11459628" y="4040765"/>
            <a:ext cx="8777143" cy="8816484"/>
          </a:xfrm>
          <a:custGeom>
            <a:avLst/>
            <a:gdLst/>
            <a:ahLst/>
            <a:cxnLst/>
            <a:rect l="l" t="t" r="r" b="b"/>
            <a:pathLst>
              <a:path w="6321665" h="6350000" extrusionOk="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38B6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3"/>
          <p:cNvSpPr/>
          <p:nvPr/>
        </p:nvSpPr>
        <p:spPr>
          <a:xfrm>
            <a:off x="1302272" y="7382050"/>
            <a:ext cx="5021822" cy="31964"/>
          </a:xfrm>
          <a:custGeom>
            <a:avLst/>
            <a:gdLst/>
            <a:ahLst/>
            <a:cxnLst/>
            <a:rect l="l" t="t" r="r" b="b"/>
            <a:pathLst>
              <a:path w="10974027" h="69850" extrusionOk="0">
                <a:moveTo>
                  <a:pt x="10683198" y="0"/>
                </a:moveTo>
                <a:lnTo>
                  <a:pt x="0" y="0"/>
                </a:lnTo>
                <a:lnTo>
                  <a:pt x="0" y="69850"/>
                </a:lnTo>
                <a:lnTo>
                  <a:pt x="10974027" y="69850"/>
                </a:lnTo>
                <a:lnTo>
                  <a:pt x="10974027" y="0"/>
                </a:lnTo>
                <a:close/>
              </a:path>
            </a:pathLst>
          </a:custGeom>
          <a:solidFill>
            <a:srgbClr val="FFFFFF"/>
          </a:solidFill>
          <a:ln>
            <a:noFill/>
          </a:ln>
        </p:spPr>
      </p:sp>
      <p:sp>
        <p:nvSpPr>
          <p:cNvPr id="89" name="Google Shape;89;p13"/>
          <p:cNvSpPr/>
          <p:nvPr/>
        </p:nvSpPr>
        <p:spPr>
          <a:xfrm>
            <a:off x="1302272" y="2097460"/>
            <a:ext cx="5021822" cy="31964"/>
          </a:xfrm>
          <a:custGeom>
            <a:avLst/>
            <a:gdLst/>
            <a:ahLst/>
            <a:cxnLst/>
            <a:rect l="l" t="t" r="r" b="b"/>
            <a:pathLst>
              <a:path w="10974027" h="69850" extrusionOk="0">
                <a:moveTo>
                  <a:pt x="10683198" y="0"/>
                </a:moveTo>
                <a:lnTo>
                  <a:pt x="0" y="0"/>
                </a:lnTo>
                <a:lnTo>
                  <a:pt x="0" y="69850"/>
                </a:lnTo>
                <a:lnTo>
                  <a:pt x="10974027" y="69850"/>
                </a:lnTo>
                <a:lnTo>
                  <a:pt x="10974027" y="0"/>
                </a:lnTo>
                <a:close/>
              </a:path>
            </a:pathLst>
          </a:custGeom>
          <a:solidFill>
            <a:srgbClr val="FFFFFF"/>
          </a:solidFill>
          <a:ln>
            <a:noFill/>
          </a:ln>
        </p:spPr>
      </p:sp>
      <p:sp>
        <p:nvSpPr>
          <p:cNvPr id="90" name="Google Shape;90;p13"/>
          <p:cNvSpPr/>
          <p:nvPr/>
        </p:nvSpPr>
        <p:spPr>
          <a:xfrm>
            <a:off x="1223325" y="2268638"/>
            <a:ext cx="2022795" cy="2111697"/>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B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2" name="Google Shape;92;p13"/>
          <p:cNvPicPr preferRelativeResize="0"/>
          <p:nvPr/>
        </p:nvPicPr>
        <p:blipFill rotWithShape="1">
          <a:blip r:embed="rId3">
            <a:alphaModFix/>
          </a:blip>
          <a:srcRect/>
          <a:stretch/>
        </p:blipFill>
        <p:spPr>
          <a:xfrm>
            <a:off x="13118034" y="5431659"/>
            <a:ext cx="4293665" cy="3854696"/>
          </a:xfrm>
          <a:prstGeom prst="rect">
            <a:avLst/>
          </a:prstGeom>
          <a:noFill/>
          <a:ln>
            <a:noFill/>
          </a:ln>
        </p:spPr>
      </p:pic>
      <p:sp>
        <p:nvSpPr>
          <p:cNvPr id="93" name="Google Shape;93;p13"/>
          <p:cNvSpPr txBox="1"/>
          <p:nvPr/>
        </p:nvSpPr>
        <p:spPr>
          <a:xfrm>
            <a:off x="1279080" y="4102915"/>
            <a:ext cx="8266089" cy="2858075"/>
          </a:xfrm>
          <a:prstGeom prst="rect">
            <a:avLst/>
          </a:prstGeom>
          <a:noFill/>
          <a:ln>
            <a:noFill/>
          </a:ln>
        </p:spPr>
        <p:txBody>
          <a:bodyPr spcFirstLastPara="1" wrap="square" lIns="0" tIns="0" rIns="0" bIns="0" anchor="t" anchorCtr="0">
            <a:noAutofit/>
          </a:bodyPr>
          <a:lstStyle/>
          <a:p>
            <a:pPr marL="0" marR="0" lvl="0" indent="0" algn="l" rtl="0">
              <a:lnSpc>
                <a:spcPct val="120008"/>
              </a:lnSpc>
              <a:spcBef>
                <a:spcPts val="0"/>
              </a:spcBef>
              <a:spcAft>
                <a:spcPts val="0"/>
              </a:spcAft>
              <a:buNone/>
            </a:pPr>
            <a:r>
              <a:rPr lang="en-US" sz="9336" b="1">
                <a:solidFill>
                  <a:srgbClr val="FFFFFF"/>
                </a:solidFill>
                <a:latin typeface="Roboto Condensed"/>
                <a:ea typeface="Roboto Condensed"/>
                <a:cs typeface="Roboto Condensed"/>
                <a:sym typeface="Roboto Condensed"/>
              </a:rPr>
              <a:t>Physical Therapy - General</a:t>
            </a:r>
            <a:endParaRPr b="1">
              <a:latin typeface="Nunito"/>
              <a:ea typeface="Nunito"/>
              <a:cs typeface="Nunito"/>
              <a:sym typeface="Nunito"/>
            </a:endParaRPr>
          </a:p>
        </p:txBody>
      </p:sp>
      <p:sp>
        <p:nvSpPr>
          <p:cNvPr id="94" name="Google Shape;94;p13"/>
          <p:cNvSpPr txBox="1"/>
          <p:nvPr/>
        </p:nvSpPr>
        <p:spPr>
          <a:xfrm>
            <a:off x="1279080" y="1214699"/>
            <a:ext cx="8396985" cy="461701"/>
          </a:xfrm>
          <a:prstGeom prst="rect">
            <a:avLst/>
          </a:prstGeom>
          <a:noFill/>
          <a:ln>
            <a:noFill/>
          </a:ln>
        </p:spPr>
        <p:txBody>
          <a:bodyPr spcFirstLastPara="1" wrap="square" lIns="0" tIns="0" rIns="0" bIns="0" anchor="t" anchorCtr="0">
            <a:noAutofit/>
          </a:bodyPr>
          <a:lstStyle/>
          <a:p>
            <a:pPr marL="0" marR="0" lvl="0" indent="0" algn="l" rtl="0">
              <a:lnSpc>
                <a:spcPct val="119979"/>
              </a:lnSpc>
              <a:spcBef>
                <a:spcPts val="0"/>
              </a:spcBef>
              <a:spcAft>
                <a:spcPts val="0"/>
              </a:spcAft>
              <a:buNone/>
            </a:pPr>
            <a:r>
              <a:rPr lang="en-US" sz="2998" b="1" i="0" u="none" strike="noStrike" cap="none">
                <a:solidFill>
                  <a:srgbClr val="FFFFFF"/>
                </a:solidFill>
                <a:latin typeface="Roboto"/>
                <a:ea typeface="Roboto"/>
                <a:cs typeface="Roboto"/>
                <a:sym typeface="Roboto"/>
              </a:rPr>
              <a:t>UNLOCK YOUR GOOGLEADS POTENTIAL</a:t>
            </a:r>
            <a:endParaRPr/>
          </a:p>
        </p:txBody>
      </p:sp>
      <p:sp>
        <p:nvSpPr>
          <p:cNvPr id="95" name="Google Shape;95;p13"/>
          <p:cNvSpPr txBox="1"/>
          <p:nvPr/>
        </p:nvSpPr>
        <p:spPr>
          <a:xfrm>
            <a:off x="1302272" y="7821481"/>
            <a:ext cx="8083901" cy="371475"/>
          </a:xfrm>
          <a:prstGeom prst="rect">
            <a:avLst/>
          </a:prstGeom>
          <a:noFill/>
          <a:ln>
            <a:noFill/>
          </a:ln>
        </p:spPr>
        <p:txBody>
          <a:bodyPr spcFirstLastPara="1" wrap="square" lIns="0" tIns="0" rIns="0" bIns="0" anchor="t" anchorCtr="0">
            <a:noAutofit/>
          </a:bodyPr>
          <a:lstStyle/>
          <a:p>
            <a:pPr marL="0" marR="0" lvl="0" indent="0" algn="l" rtl="0">
              <a:lnSpc>
                <a:spcPct val="119958"/>
              </a:lnSpc>
              <a:spcBef>
                <a:spcPts val="0"/>
              </a:spcBef>
              <a:spcAft>
                <a:spcPts val="0"/>
              </a:spcAft>
              <a:buNone/>
            </a:pPr>
            <a:r>
              <a:rPr lang="en-US" sz="2400" b="1" i="0" u="none" strike="noStrike" cap="none">
                <a:solidFill>
                  <a:srgbClr val="FFFFFF"/>
                </a:solidFill>
                <a:latin typeface="Roboto"/>
                <a:ea typeface="Roboto"/>
                <a:cs typeface="Roboto"/>
                <a:sym typeface="Roboto"/>
              </a:rPr>
              <a:t>GEO-TARGETING: Harrisburg P</a:t>
            </a:r>
            <a:r>
              <a:rPr lang="en-US" sz="2400" b="1">
                <a:solidFill>
                  <a:srgbClr val="FFFFFF"/>
                </a:solidFill>
                <a:latin typeface="Roboto"/>
                <a:ea typeface="Roboto"/>
                <a:cs typeface="Roboto"/>
                <a:sym typeface="Roboto"/>
              </a:rPr>
              <a:t>ennsylvania</a:t>
            </a:r>
            <a:endParaRPr/>
          </a:p>
        </p:txBody>
      </p:sp>
      <p:pic>
        <p:nvPicPr>
          <p:cNvPr id="3" name="Picture 2">
            <a:extLst>
              <a:ext uri="{FF2B5EF4-FFF2-40B4-BE49-F238E27FC236}">
                <a16:creationId xmlns:a16="http://schemas.microsoft.com/office/drawing/2014/main" id="{9A702176-79AA-44DA-8480-2D5E96206A84}"/>
              </a:ext>
            </a:extLst>
          </p:cNvPr>
          <p:cNvPicPr>
            <a:picLocks noChangeAspect="1"/>
          </p:cNvPicPr>
          <p:nvPr/>
        </p:nvPicPr>
        <p:blipFill>
          <a:blip r:embed="rId4"/>
          <a:stretch>
            <a:fillRect/>
          </a:stretch>
        </p:blipFill>
        <p:spPr>
          <a:xfrm>
            <a:off x="1349121" y="3094452"/>
            <a:ext cx="1771202" cy="57564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F628E"/>
        </a:solidFill>
        <a:effectLst/>
      </p:bgPr>
    </p:bg>
    <p:spTree>
      <p:nvGrpSpPr>
        <p:cNvPr id="1" name="Shape 266"/>
        <p:cNvGrpSpPr/>
        <p:nvPr/>
      </p:nvGrpSpPr>
      <p:grpSpPr>
        <a:xfrm>
          <a:off x="0" y="0"/>
          <a:ext cx="0" cy="0"/>
          <a:chOff x="0" y="0"/>
          <a:chExt cx="0" cy="0"/>
        </a:xfrm>
      </p:grpSpPr>
      <p:grpSp>
        <p:nvGrpSpPr>
          <p:cNvPr id="267" name="Google Shape;267;p22"/>
          <p:cNvGrpSpPr/>
          <p:nvPr/>
        </p:nvGrpSpPr>
        <p:grpSpPr>
          <a:xfrm>
            <a:off x="-2582885" y="-5996450"/>
            <a:ext cx="12327247" cy="12382500"/>
            <a:chOff x="-3565085" y="-3179175"/>
            <a:chExt cx="12327247" cy="12382500"/>
          </a:xfrm>
        </p:grpSpPr>
        <p:sp>
          <p:nvSpPr>
            <p:cNvPr id="268" name="Google Shape;268;p22"/>
            <p:cNvSpPr/>
            <p:nvPr/>
          </p:nvSpPr>
          <p:spPr>
            <a:xfrm>
              <a:off x="-3565085" y="-3179175"/>
              <a:ext cx="12327247" cy="12382500"/>
            </a:xfrm>
            <a:custGeom>
              <a:avLst/>
              <a:gdLst/>
              <a:ahLst/>
              <a:cxnLst/>
              <a:rect l="l" t="t" r="r" b="b"/>
              <a:pathLst>
                <a:path w="6321665" h="6350000" extrusionOk="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2"/>
            <p:cNvSpPr/>
            <p:nvPr/>
          </p:nvSpPr>
          <p:spPr>
            <a:xfrm>
              <a:off x="-3255324" y="-2868025"/>
              <a:ext cx="11695080" cy="11747500"/>
            </a:xfrm>
            <a:custGeom>
              <a:avLst/>
              <a:gdLst/>
              <a:ahLst/>
              <a:cxnLst/>
              <a:rect l="l" t="t" r="r" b="b"/>
              <a:pathLst>
                <a:path w="6321665" h="6350000" extrusionOk="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38B6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0" name="Google Shape;270;p22"/>
          <p:cNvSpPr/>
          <p:nvPr/>
        </p:nvSpPr>
        <p:spPr>
          <a:xfrm>
            <a:off x="13547713" y="5599875"/>
            <a:ext cx="4238625" cy="423862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B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2"/>
          <p:cNvSpPr txBox="1"/>
          <p:nvPr/>
        </p:nvSpPr>
        <p:spPr>
          <a:xfrm>
            <a:off x="14424585" y="7346138"/>
            <a:ext cx="2484900" cy="746100"/>
          </a:xfrm>
          <a:prstGeom prst="rect">
            <a:avLst/>
          </a:prstGeom>
          <a:noFill/>
          <a:ln>
            <a:noFill/>
          </a:ln>
        </p:spPr>
        <p:txBody>
          <a:bodyPr spcFirstLastPara="1" wrap="square" lIns="0" tIns="0" rIns="0" bIns="0" anchor="t" anchorCtr="0">
            <a:noAutofit/>
          </a:bodyPr>
          <a:lstStyle/>
          <a:p>
            <a:pPr marL="457200" marR="0" lvl="0" indent="0" algn="ctr" rtl="0">
              <a:lnSpc>
                <a:spcPct val="120004"/>
              </a:lnSpc>
              <a:spcBef>
                <a:spcPts val="0"/>
              </a:spcBef>
              <a:spcAft>
                <a:spcPts val="0"/>
              </a:spcAft>
              <a:buNone/>
            </a:pPr>
            <a:endParaRPr dirty="0"/>
          </a:p>
        </p:txBody>
      </p:sp>
      <p:sp>
        <p:nvSpPr>
          <p:cNvPr id="272" name="Google Shape;272;p22"/>
          <p:cNvSpPr txBox="1"/>
          <p:nvPr/>
        </p:nvSpPr>
        <p:spPr>
          <a:xfrm>
            <a:off x="1799958" y="1492566"/>
            <a:ext cx="6439800" cy="2058300"/>
          </a:xfrm>
          <a:prstGeom prst="rect">
            <a:avLst/>
          </a:prstGeom>
          <a:noFill/>
          <a:ln>
            <a:noFill/>
          </a:ln>
        </p:spPr>
        <p:txBody>
          <a:bodyPr spcFirstLastPara="1" wrap="square" lIns="0" tIns="0" rIns="0" bIns="0" anchor="t" anchorCtr="0">
            <a:noAutofit/>
          </a:bodyPr>
          <a:lstStyle/>
          <a:p>
            <a:pPr marL="0" marR="0" lvl="0" indent="0" algn="l" rtl="0">
              <a:lnSpc>
                <a:spcPct val="120008"/>
              </a:lnSpc>
              <a:spcBef>
                <a:spcPts val="0"/>
              </a:spcBef>
              <a:spcAft>
                <a:spcPts val="0"/>
              </a:spcAft>
              <a:buNone/>
            </a:pPr>
            <a:r>
              <a:rPr lang="en-US" sz="6737" b="1" i="0" u="none" strike="noStrike" cap="none">
                <a:solidFill>
                  <a:srgbClr val="FFFFFF"/>
                </a:solidFill>
                <a:latin typeface="Roboto Condensed"/>
                <a:ea typeface="Roboto Condensed"/>
                <a:cs typeface="Roboto Condensed"/>
                <a:sym typeface="Roboto Condensed"/>
              </a:rPr>
              <a:t>LET US DO THE SAME FOR YOU</a:t>
            </a:r>
            <a:endParaRPr/>
          </a:p>
        </p:txBody>
      </p:sp>
      <p:sp>
        <p:nvSpPr>
          <p:cNvPr id="273" name="Google Shape;273;p22"/>
          <p:cNvSpPr/>
          <p:nvPr/>
        </p:nvSpPr>
        <p:spPr>
          <a:xfrm>
            <a:off x="1799958" y="4257930"/>
            <a:ext cx="5020617" cy="31956"/>
          </a:xfrm>
          <a:custGeom>
            <a:avLst/>
            <a:gdLst/>
            <a:ahLst/>
            <a:cxnLst/>
            <a:rect l="l" t="t" r="r" b="b"/>
            <a:pathLst>
              <a:path w="10974027" h="69850" extrusionOk="0">
                <a:moveTo>
                  <a:pt x="10683198" y="0"/>
                </a:moveTo>
                <a:lnTo>
                  <a:pt x="0" y="0"/>
                </a:lnTo>
                <a:lnTo>
                  <a:pt x="0" y="69850"/>
                </a:lnTo>
                <a:lnTo>
                  <a:pt x="10974027" y="69850"/>
                </a:lnTo>
                <a:lnTo>
                  <a:pt x="10974027" y="0"/>
                </a:lnTo>
                <a:close/>
              </a:path>
            </a:pathLst>
          </a:custGeom>
          <a:solidFill>
            <a:srgbClr val="FFFFFF"/>
          </a:solidFill>
          <a:ln>
            <a:noFill/>
          </a:ln>
        </p:spPr>
      </p:sp>
      <p:pic>
        <p:nvPicPr>
          <p:cNvPr id="3" name="Picture 2">
            <a:extLst>
              <a:ext uri="{FF2B5EF4-FFF2-40B4-BE49-F238E27FC236}">
                <a16:creationId xmlns:a16="http://schemas.microsoft.com/office/drawing/2014/main" id="{72A7E5D8-84C1-4D07-9587-99B55530A5DC}"/>
              </a:ext>
            </a:extLst>
          </p:cNvPr>
          <p:cNvPicPr>
            <a:picLocks noChangeAspect="1"/>
          </p:cNvPicPr>
          <p:nvPr/>
        </p:nvPicPr>
        <p:blipFill>
          <a:blip r:embed="rId3"/>
          <a:stretch>
            <a:fillRect/>
          </a:stretch>
        </p:blipFill>
        <p:spPr>
          <a:xfrm>
            <a:off x="13944045" y="7159218"/>
            <a:ext cx="3445959" cy="111993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38B6FF"/>
        </a:solidFill>
        <a:effectLst/>
      </p:bgPr>
    </p:bg>
    <p:spTree>
      <p:nvGrpSpPr>
        <p:cNvPr id="1" name="Shape 99"/>
        <p:cNvGrpSpPr/>
        <p:nvPr/>
      </p:nvGrpSpPr>
      <p:grpSpPr>
        <a:xfrm>
          <a:off x="0" y="0"/>
          <a:ext cx="0" cy="0"/>
          <a:chOff x="0" y="0"/>
          <a:chExt cx="0" cy="0"/>
        </a:xfrm>
      </p:grpSpPr>
      <p:sp>
        <p:nvSpPr>
          <p:cNvPr id="100" name="Google Shape;100;p14"/>
          <p:cNvSpPr/>
          <p:nvPr/>
        </p:nvSpPr>
        <p:spPr>
          <a:xfrm>
            <a:off x="2757546" y="1154201"/>
            <a:ext cx="13791986" cy="2445741"/>
          </a:xfrm>
          <a:custGeom>
            <a:avLst/>
            <a:gdLst/>
            <a:ahLst/>
            <a:cxnLst/>
            <a:rect l="l" t="t" r="r" b="b"/>
            <a:pathLst>
              <a:path w="3972802" h="704499" extrusionOk="0">
                <a:moveTo>
                  <a:pt x="0" y="0"/>
                </a:moveTo>
                <a:lnTo>
                  <a:pt x="3972802" y="0"/>
                </a:lnTo>
                <a:lnTo>
                  <a:pt x="3972802" y="704499"/>
                </a:lnTo>
                <a:lnTo>
                  <a:pt x="0" y="704499"/>
                </a:lnTo>
                <a:close/>
              </a:path>
            </a:pathLst>
          </a:custGeom>
          <a:solidFill>
            <a:srgbClr val="F8FBF8"/>
          </a:solidFill>
          <a:ln>
            <a:noFill/>
          </a:ln>
        </p:spPr>
      </p:sp>
      <p:sp>
        <p:nvSpPr>
          <p:cNvPr id="101" name="Google Shape;101;p14"/>
          <p:cNvSpPr/>
          <p:nvPr/>
        </p:nvSpPr>
        <p:spPr>
          <a:xfrm>
            <a:off x="2757546" y="4983881"/>
            <a:ext cx="13791986" cy="2445741"/>
          </a:xfrm>
          <a:custGeom>
            <a:avLst/>
            <a:gdLst/>
            <a:ahLst/>
            <a:cxnLst/>
            <a:rect l="l" t="t" r="r" b="b"/>
            <a:pathLst>
              <a:path w="3972802" h="704499" extrusionOk="0">
                <a:moveTo>
                  <a:pt x="0" y="0"/>
                </a:moveTo>
                <a:lnTo>
                  <a:pt x="3972802" y="0"/>
                </a:lnTo>
                <a:lnTo>
                  <a:pt x="3972802" y="704499"/>
                </a:lnTo>
                <a:lnTo>
                  <a:pt x="0" y="704499"/>
                </a:lnTo>
                <a:close/>
              </a:path>
            </a:pathLst>
          </a:custGeom>
          <a:solidFill>
            <a:srgbClr val="F8FBF8"/>
          </a:solidFill>
          <a:ln>
            <a:noFill/>
          </a:ln>
        </p:spPr>
      </p:sp>
      <p:sp>
        <p:nvSpPr>
          <p:cNvPr id="102" name="Google Shape;102;p14"/>
          <p:cNvSpPr/>
          <p:nvPr/>
        </p:nvSpPr>
        <p:spPr>
          <a:xfrm>
            <a:off x="1540233" y="704850"/>
            <a:ext cx="3344443" cy="334444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1F62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4"/>
          <p:cNvSpPr/>
          <p:nvPr/>
        </p:nvSpPr>
        <p:spPr>
          <a:xfrm>
            <a:off x="1540233" y="4534530"/>
            <a:ext cx="3344443" cy="334444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1F62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4" name="Google Shape;104;p14"/>
          <p:cNvGrpSpPr/>
          <p:nvPr/>
        </p:nvGrpSpPr>
        <p:grpSpPr>
          <a:xfrm>
            <a:off x="2167162" y="1568152"/>
            <a:ext cx="2090475" cy="1617745"/>
            <a:chOff x="0" y="0"/>
            <a:chExt cx="2787300" cy="2156994"/>
          </a:xfrm>
        </p:grpSpPr>
        <p:pic>
          <p:nvPicPr>
            <p:cNvPr id="105" name="Google Shape;105;p14"/>
            <p:cNvPicPr preferRelativeResize="0"/>
            <p:nvPr/>
          </p:nvPicPr>
          <p:blipFill rotWithShape="1">
            <a:blip r:embed="rId3">
              <a:alphaModFix/>
            </a:blip>
            <a:srcRect/>
            <a:stretch/>
          </p:blipFill>
          <p:spPr>
            <a:xfrm>
              <a:off x="637469" y="0"/>
              <a:ext cx="1717578" cy="1352906"/>
            </a:xfrm>
            <a:prstGeom prst="rect">
              <a:avLst/>
            </a:prstGeom>
            <a:noFill/>
            <a:ln>
              <a:noFill/>
            </a:ln>
          </p:spPr>
        </p:pic>
        <p:sp>
          <p:nvSpPr>
            <p:cNvPr id="106" name="Google Shape;106;p14"/>
            <p:cNvSpPr txBox="1"/>
            <p:nvPr/>
          </p:nvSpPr>
          <p:spPr>
            <a:xfrm>
              <a:off x="0" y="1702494"/>
              <a:ext cx="2787300" cy="454500"/>
            </a:xfrm>
            <a:prstGeom prst="rect">
              <a:avLst/>
            </a:prstGeom>
            <a:noFill/>
            <a:ln>
              <a:noFill/>
            </a:ln>
          </p:spPr>
          <p:txBody>
            <a:bodyPr spcFirstLastPara="1" wrap="square" lIns="0" tIns="0" rIns="0" bIns="0" anchor="t" anchorCtr="0">
              <a:noAutofit/>
            </a:bodyPr>
            <a:lstStyle/>
            <a:p>
              <a:pPr marL="0" marR="0" lvl="0" indent="0" algn="ctr" rtl="0">
                <a:lnSpc>
                  <a:spcPct val="113014"/>
                </a:lnSpc>
                <a:spcBef>
                  <a:spcPts val="0"/>
                </a:spcBef>
                <a:spcAft>
                  <a:spcPts val="0"/>
                </a:spcAft>
                <a:buNone/>
              </a:pPr>
              <a:r>
                <a:rPr lang="en-US" sz="2259" b="1" i="0" u="none" strike="noStrike" cap="none">
                  <a:solidFill>
                    <a:srgbClr val="F8FBF8"/>
                  </a:solidFill>
                  <a:latin typeface="Roboto Condensed"/>
                  <a:ea typeface="Roboto Condensed"/>
                  <a:cs typeface="Roboto Condensed"/>
                  <a:sym typeface="Roboto Condensed"/>
                </a:rPr>
                <a:t>CLIENT GOALS</a:t>
              </a:r>
              <a:endParaRPr/>
            </a:p>
          </p:txBody>
        </p:sp>
      </p:grpSp>
      <p:pic>
        <p:nvPicPr>
          <p:cNvPr id="107" name="Google Shape;107;p14"/>
          <p:cNvPicPr preferRelativeResize="0"/>
          <p:nvPr/>
        </p:nvPicPr>
        <p:blipFill rotWithShape="1">
          <a:blip r:embed="rId4">
            <a:alphaModFix/>
          </a:blip>
          <a:srcRect/>
          <a:stretch/>
        </p:blipFill>
        <p:spPr>
          <a:xfrm>
            <a:off x="2757546" y="5181182"/>
            <a:ext cx="849847" cy="1232278"/>
          </a:xfrm>
          <a:prstGeom prst="rect">
            <a:avLst/>
          </a:prstGeom>
          <a:noFill/>
          <a:ln>
            <a:noFill/>
          </a:ln>
        </p:spPr>
      </p:pic>
      <p:sp>
        <p:nvSpPr>
          <p:cNvPr id="108" name="Google Shape;108;p14"/>
          <p:cNvSpPr txBox="1"/>
          <p:nvPr/>
        </p:nvSpPr>
        <p:spPr>
          <a:xfrm>
            <a:off x="1853697" y="6628561"/>
            <a:ext cx="2717514" cy="340969"/>
          </a:xfrm>
          <a:prstGeom prst="rect">
            <a:avLst/>
          </a:prstGeom>
          <a:noFill/>
          <a:ln>
            <a:noFill/>
          </a:ln>
        </p:spPr>
        <p:txBody>
          <a:bodyPr spcFirstLastPara="1" wrap="square" lIns="0" tIns="0" rIns="0" bIns="0" anchor="t" anchorCtr="0">
            <a:noAutofit/>
          </a:bodyPr>
          <a:lstStyle/>
          <a:p>
            <a:pPr marL="0" marR="0" lvl="0" indent="0" algn="ctr" rtl="0">
              <a:lnSpc>
                <a:spcPct val="113014"/>
              </a:lnSpc>
              <a:spcBef>
                <a:spcPts val="0"/>
              </a:spcBef>
              <a:spcAft>
                <a:spcPts val="0"/>
              </a:spcAft>
              <a:buNone/>
            </a:pPr>
            <a:r>
              <a:rPr lang="en-US" sz="2259" b="1" i="0" u="none" strike="noStrike" cap="none">
                <a:solidFill>
                  <a:srgbClr val="F8FBF8"/>
                </a:solidFill>
                <a:latin typeface="Roboto Condensed"/>
                <a:ea typeface="Roboto Condensed"/>
                <a:cs typeface="Roboto Condensed"/>
                <a:sym typeface="Roboto Condensed"/>
              </a:rPr>
              <a:t>HOW WE HELPED</a:t>
            </a:r>
            <a:endParaRPr/>
          </a:p>
        </p:txBody>
      </p:sp>
      <p:sp>
        <p:nvSpPr>
          <p:cNvPr id="109" name="Google Shape;109;p14"/>
          <p:cNvSpPr txBox="1"/>
          <p:nvPr/>
        </p:nvSpPr>
        <p:spPr>
          <a:xfrm>
            <a:off x="5193578" y="2179875"/>
            <a:ext cx="11043600" cy="403800"/>
          </a:xfrm>
          <a:prstGeom prst="rect">
            <a:avLst/>
          </a:prstGeom>
          <a:noFill/>
          <a:ln>
            <a:noFill/>
          </a:ln>
        </p:spPr>
        <p:txBody>
          <a:bodyPr spcFirstLastPara="1" wrap="square" lIns="0" tIns="0" rIns="0" bIns="0" anchor="t" anchorCtr="0">
            <a:noAutofit/>
          </a:bodyPr>
          <a:lstStyle/>
          <a:p>
            <a:pPr marL="0" marR="0" lvl="0" indent="0" algn="ctr" rtl="0">
              <a:lnSpc>
                <a:spcPct val="112997"/>
              </a:lnSpc>
              <a:spcBef>
                <a:spcPts val="0"/>
              </a:spcBef>
              <a:spcAft>
                <a:spcPts val="0"/>
              </a:spcAft>
              <a:buNone/>
            </a:pPr>
            <a:r>
              <a:rPr lang="en-US" sz="2739">
                <a:solidFill>
                  <a:srgbClr val="1F628E"/>
                </a:solidFill>
                <a:latin typeface="Roboto Condensed"/>
                <a:ea typeface="Roboto Condensed"/>
                <a:cs typeface="Roboto Condensed"/>
                <a:sym typeface="Roboto Condensed"/>
              </a:rPr>
              <a:t>CPA $35-80</a:t>
            </a:r>
            <a:endParaRPr/>
          </a:p>
        </p:txBody>
      </p:sp>
      <p:sp>
        <p:nvSpPr>
          <p:cNvPr id="110" name="Google Shape;110;p14"/>
          <p:cNvSpPr txBox="1"/>
          <p:nvPr/>
        </p:nvSpPr>
        <p:spPr>
          <a:xfrm>
            <a:off x="4884675" y="6009575"/>
            <a:ext cx="11570100" cy="403800"/>
          </a:xfrm>
          <a:prstGeom prst="rect">
            <a:avLst/>
          </a:prstGeom>
          <a:noFill/>
          <a:ln>
            <a:noFill/>
          </a:ln>
        </p:spPr>
        <p:txBody>
          <a:bodyPr spcFirstLastPara="1" wrap="square" lIns="0" tIns="0" rIns="0" bIns="0" anchor="t" anchorCtr="0">
            <a:noAutofit/>
          </a:bodyPr>
          <a:lstStyle/>
          <a:p>
            <a:pPr marL="0" marR="0" lvl="0" indent="0" algn="ctr" rtl="0">
              <a:lnSpc>
                <a:spcPct val="112997"/>
              </a:lnSpc>
              <a:spcBef>
                <a:spcPts val="0"/>
              </a:spcBef>
              <a:spcAft>
                <a:spcPts val="0"/>
              </a:spcAft>
              <a:buNone/>
            </a:pPr>
            <a:r>
              <a:rPr lang="en-US" sz="2739">
                <a:solidFill>
                  <a:srgbClr val="1F628E"/>
                </a:solidFill>
                <a:latin typeface="Roboto Condensed"/>
                <a:ea typeface="Roboto Condensed"/>
                <a:cs typeface="Roboto Condensed"/>
                <a:sym typeface="Roboto Condensed"/>
              </a:rPr>
              <a:t>By pairing a landing page built to convert with highly relevant keywords and ad copy</a:t>
            </a:r>
            <a:endParaRPr/>
          </a:p>
        </p:txBody>
      </p:sp>
      <p:sp>
        <p:nvSpPr>
          <p:cNvPr id="111" name="Google Shape;111;p14"/>
          <p:cNvSpPr/>
          <p:nvPr/>
        </p:nvSpPr>
        <p:spPr>
          <a:xfrm>
            <a:off x="0" y="8558707"/>
            <a:ext cx="19090339" cy="223343"/>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4"/>
          <p:cNvSpPr txBox="1"/>
          <p:nvPr/>
        </p:nvSpPr>
        <p:spPr>
          <a:xfrm>
            <a:off x="2050826" y="9267825"/>
            <a:ext cx="14186349" cy="454512"/>
          </a:xfrm>
          <a:prstGeom prst="rect">
            <a:avLst/>
          </a:prstGeom>
          <a:noFill/>
          <a:ln>
            <a:noFill/>
          </a:ln>
        </p:spPr>
        <p:txBody>
          <a:bodyPr spcFirstLastPara="1" wrap="square" lIns="0" tIns="0" rIns="0" bIns="0" anchor="t" anchorCtr="0">
            <a:noAutofit/>
          </a:bodyPr>
          <a:lstStyle/>
          <a:p>
            <a:pPr marL="0" marR="0" lvl="0" indent="0" algn="ctr" rtl="0">
              <a:lnSpc>
                <a:spcPct val="112975"/>
              </a:lnSpc>
              <a:spcBef>
                <a:spcPts val="0"/>
              </a:spcBef>
              <a:spcAft>
                <a:spcPts val="0"/>
              </a:spcAft>
              <a:buNone/>
            </a:pPr>
            <a:r>
              <a:rPr lang="en-US" sz="3075" b="0" i="0" u="none" strike="noStrike" cap="none">
                <a:solidFill>
                  <a:srgbClr val="F8FBF8"/>
                </a:solidFill>
                <a:latin typeface="Roboto Condensed"/>
                <a:ea typeface="Roboto Condensed"/>
                <a:cs typeface="Roboto Condensed"/>
                <a:sym typeface="Roboto Condensed"/>
              </a:rPr>
              <a:t>Our PPC strategy has seen some fantastic results within key metrics.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5"/>
          <p:cNvSpPr/>
          <p:nvPr/>
        </p:nvSpPr>
        <p:spPr>
          <a:xfrm>
            <a:off x="-5324" y="0"/>
            <a:ext cx="18287042" cy="9068905"/>
          </a:xfrm>
          <a:custGeom>
            <a:avLst/>
            <a:gdLst/>
            <a:ahLst/>
            <a:cxnLst/>
            <a:rect l="l" t="t" r="r" b="b"/>
            <a:pathLst>
              <a:path w="6907287" h="3241789" extrusionOk="0">
                <a:moveTo>
                  <a:pt x="0" y="0"/>
                </a:moveTo>
                <a:lnTo>
                  <a:pt x="6907287" y="0"/>
                </a:lnTo>
                <a:lnTo>
                  <a:pt x="6907287" y="3241789"/>
                </a:lnTo>
                <a:lnTo>
                  <a:pt x="0" y="3241789"/>
                </a:lnTo>
                <a:close/>
              </a:path>
            </a:pathLst>
          </a:custGeom>
          <a:solidFill>
            <a:srgbClr val="1F628E"/>
          </a:solidFill>
          <a:ln>
            <a:noFill/>
          </a:ln>
        </p:spPr>
      </p:sp>
      <p:sp>
        <p:nvSpPr>
          <p:cNvPr id="118" name="Google Shape;118;p15"/>
          <p:cNvSpPr/>
          <p:nvPr/>
        </p:nvSpPr>
        <p:spPr>
          <a:xfrm>
            <a:off x="-3279288" y="614438"/>
            <a:ext cx="7353975" cy="73539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38B6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119;p15"/>
          <p:cNvGrpSpPr/>
          <p:nvPr/>
        </p:nvGrpSpPr>
        <p:grpSpPr>
          <a:xfrm>
            <a:off x="5205892" y="918906"/>
            <a:ext cx="5203810" cy="704169"/>
            <a:chOff x="0" y="0"/>
            <a:chExt cx="4250437" cy="619322"/>
          </a:xfrm>
        </p:grpSpPr>
        <p:pic>
          <p:nvPicPr>
            <p:cNvPr id="120" name="Google Shape;120;p15"/>
            <p:cNvPicPr preferRelativeResize="0"/>
            <p:nvPr/>
          </p:nvPicPr>
          <p:blipFill rotWithShape="1">
            <a:blip r:embed="rId3">
              <a:alphaModFix/>
            </a:blip>
            <a:srcRect/>
            <a:stretch/>
          </p:blipFill>
          <p:spPr>
            <a:xfrm>
              <a:off x="0" y="0"/>
              <a:ext cx="1338366" cy="619322"/>
            </a:xfrm>
            <a:prstGeom prst="rect">
              <a:avLst/>
            </a:prstGeom>
            <a:noFill/>
            <a:ln>
              <a:noFill/>
            </a:ln>
          </p:spPr>
        </p:pic>
        <p:sp>
          <p:nvSpPr>
            <p:cNvPr id="121" name="Google Shape;121;p15"/>
            <p:cNvSpPr txBox="1"/>
            <p:nvPr/>
          </p:nvSpPr>
          <p:spPr>
            <a:xfrm>
              <a:off x="1652137" y="63460"/>
              <a:ext cx="2598300" cy="483000"/>
            </a:xfrm>
            <a:prstGeom prst="rect">
              <a:avLst/>
            </a:prstGeom>
            <a:noFill/>
            <a:ln>
              <a:noFill/>
            </a:ln>
          </p:spPr>
          <p:txBody>
            <a:bodyPr spcFirstLastPara="1" wrap="square" lIns="0" tIns="0" rIns="0" bIns="0" anchor="t" anchorCtr="0">
              <a:noAutofit/>
            </a:bodyPr>
            <a:lstStyle/>
            <a:p>
              <a:pPr marL="0" marR="0" lvl="0" indent="0" algn="ctr" rtl="0">
                <a:lnSpc>
                  <a:spcPct val="119982"/>
                </a:lnSpc>
                <a:spcBef>
                  <a:spcPts val="0"/>
                </a:spcBef>
                <a:spcAft>
                  <a:spcPts val="0"/>
                </a:spcAft>
                <a:buNone/>
              </a:pPr>
              <a:r>
                <a:rPr lang="en-US" sz="3600" b="0" i="0" u="none" strike="noStrike" cap="none">
                  <a:solidFill>
                    <a:srgbClr val="FFFFFF"/>
                  </a:solidFill>
                  <a:latin typeface="Roboto Condensed"/>
                  <a:ea typeface="Roboto Condensed"/>
                  <a:cs typeface="Roboto Condensed"/>
                  <a:sym typeface="Roboto Condensed"/>
                </a:rPr>
                <a:t>IMPRESSIONS</a:t>
              </a:r>
              <a:endParaRPr sz="3600"/>
            </a:p>
          </p:txBody>
        </p:sp>
      </p:grpSp>
      <p:grpSp>
        <p:nvGrpSpPr>
          <p:cNvPr id="122" name="Google Shape;122;p15"/>
          <p:cNvGrpSpPr/>
          <p:nvPr/>
        </p:nvGrpSpPr>
        <p:grpSpPr>
          <a:xfrm>
            <a:off x="5450143" y="2616738"/>
            <a:ext cx="4549618" cy="1074622"/>
            <a:chOff x="0" y="0"/>
            <a:chExt cx="3716097" cy="945138"/>
          </a:xfrm>
        </p:grpSpPr>
        <p:pic>
          <p:nvPicPr>
            <p:cNvPr id="123" name="Google Shape;123;p15"/>
            <p:cNvPicPr preferRelativeResize="0"/>
            <p:nvPr/>
          </p:nvPicPr>
          <p:blipFill rotWithShape="1">
            <a:blip r:embed="rId4">
              <a:alphaModFix/>
            </a:blip>
            <a:srcRect/>
            <a:stretch/>
          </p:blipFill>
          <p:spPr>
            <a:xfrm>
              <a:off x="0" y="0"/>
              <a:ext cx="939374" cy="945138"/>
            </a:xfrm>
            <a:prstGeom prst="rect">
              <a:avLst/>
            </a:prstGeom>
            <a:noFill/>
            <a:ln>
              <a:noFill/>
            </a:ln>
          </p:spPr>
        </p:pic>
        <p:sp>
          <p:nvSpPr>
            <p:cNvPr id="124" name="Google Shape;124;p15"/>
            <p:cNvSpPr txBox="1"/>
            <p:nvPr/>
          </p:nvSpPr>
          <p:spPr>
            <a:xfrm>
              <a:off x="1787609" y="226368"/>
              <a:ext cx="1928488" cy="482877"/>
            </a:xfrm>
            <a:prstGeom prst="rect">
              <a:avLst/>
            </a:prstGeom>
            <a:noFill/>
            <a:ln>
              <a:noFill/>
            </a:ln>
          </p:spPr>
          <p:txBody>
            <a:bodyPr spcFirstLastPara="1" wrap="square" lIns="0" tIns="0" rIns="0" bIns="0" anchor="t" anchorCtr="0">
              <a:noAutofit/>
            </a:bodyPr>
            <a:lstStyle/>
            <a:p>
              <a:pPr marL="0" marR="0" lvl="0" indent="0" algn="ctr" rtl="0">
                <a:lnSpc>
                  <a:spcPct val="119982"/>
                </a:lnSpc>
                <a:spcBef>
                  <a:spcPts val="0"/>
                </a:spcBef>
                <a:spcAft>
                  <a:spcPts val="0"/>
                </a:spcAft>
                <a:buNone/>
              </a:pPr>
              <a:r>
                <a:rPr lang="en-US" sz="3600" b="0" i="0" u="none" strike="noStrike" cap="none">
                  <a:solidFill>
                    <a:srgbClr val="FFFFFF"/>
                  </a:solidFill>
                  <a:latin typeface="Roboto Condensed"/>
                  <a:ea typeface="Roboto Condensed"/>
                  <a:cs typeface="Roboto Condensed"/>
                  <a:sym typeface="Roboto Condensed"/>
                </a:rPr>
                <a:t>CLICKS</a:t>
              </a:r>
              <a:endParaRPr sz="3600"/>
            </a:p>
          </p:txBody>
        </p:sp>
      </p:grpSp>
      <p:grpSp>
        <p:nvGrpSpPr>
          <p:cNvPr id="125" name="Google Shape;125;p15"/>
          <p:cNvGrpSpPr/>
          <p:nvPr/>
        </p:nvGrpSpPr>
        <p:grpSpPr>
          <a:xfrm>
            <a:off x="5104356" y="4925487"/>
            <a:ext cx="4895396" cy="1139408"/>
            <a:chOff x="0" y="0"/>
            <a:chExt cx="3998526" cy="1002118"/>
          </a:xfrm>
        </p:grpSpPr>
        <p:pic>
          <p:nvPicPr>
            <p:cNvPr id="126" name="Google Shape;126;p15"/>
            <p:cNvPicPr preferRelativeResize="0"/>
            <p:nvPr/>
          </p:nvPicPr>
          <p:blipFill rotWithShape="1">
            <a:blip r:embed="rId5">
              <a:alphaModFix/>
            </a:blip>
            <a:srcRect/>
            <a:stretch/>
          </p:blipFill>
          <p:spPr>
            <a:xfrm>
              <a:off x="0" y="0"/>
              <a:ext cx="1504232" cy="1002118"/>
            </a:xfrm>
            <a:prstGeom prst="rect">
              <a:avLst/>
            </a:prstGeom>
            <a:noFill/>
            <a:ln>
              <a:noFill/>
            </a:ln>
          </p:spPr>
        </p:pic>
        <p:sp>
          <p:nvSpPr>
            <p:cNvPr id="127" name="Google Shape;127;p15"/>
            <p:cNvSpPr txBox="1"/>
            <p:nvPr/>
          </p:nvSpPr>
          <p:spPr>
            <a:xfrm>
              <a:off x="2070038" y="254858"/>
              <a:ext cx="1928488" cy="482877"/>
            </a:xfrm>
            <a:prstGeom prst="rect">
              <a:avLst/>
            </a:prstGeom>
            <a:noFill/>
            <a:ln>
              <a:noFill/>
            </a:ln>
          </p:spPr>
          <p:txBody>
            <a:bodyPr spcFirstLastPara="1" wrap="square" lIns="0" tIns="0" rIns="0" bIns="0" anchor="t" anchorCtr="0">
              <a:noAutofit/>
            </a:bodyPr>
            <a:lstStyle/>
            <a:p>
              <a:pPr marL="0" marR="0" lvl="0" indent="0" algn="ctr" rtl="0">
                <a:lnSpc>
                  <a:spcPct val="119982"/>
                </a:lnSpc>
                <a:spcBef>
                  <a:spcPts val="0"/>
                </a:spcBef>
                <a:spcAft>
                  <a:spcPts val="0"/>
                </a:spcAft>
                <a:buNone/>
              </a:pPr>
              <a:r>
                <a:rPr lang="en-US" sz="3600">
                  <a:solidFill>
                    <a:srgbClr val="FFFFFF"/>
                  </a:solidFill>
                  <a:latin typeface="Roboto Condensed"/>
                  <a:ea typeface="Roboto Condensed"/>
                  <a:cs typeface="Roboto Condensed"/>
                  <a:sym typeface="Roboto Condensed"/>
                </a:rPr>
                <a:t>CONV RATE</a:t>
              </a:r>
              <a:endParaRPr sz="3600"/>
            </a:p>
          </p:txBody>
        </p:sp>
      </p:grpSp>
      <p:grpSp>
        <p:nvGrpSpPr>
          <p:cNvPr id="128" name="Google Shape;128;p15"/>
          <p:cNvGrpSpPr/>
          <p:nvPr/>
        </p:nvGrpSpPr>
        <p:grpSpPr>
          <a:xfrm>
            <a:off x="5551422" y="6931720"/>
            <a:ext cx="4825102" cy="1341214"/>
            <a:chOff x="0" y="0"/>
            <a:chExt cx="3941111" cy="1179608"/>
          </a:xfrm>
        </p:grpSpPr>
        <p:pic>
          <p:nvPicPr>
            <p:cNvPr id="129" name="Google Shape;129;p15"/>
            <p:cNvPicPr preferRelativeResize="0"/>
            <p:nvPr/>
          </p:nvPicPr>
          <p:blipFill rotWithShape="1">
            <a:blip r:embed="rId6">
              <a:alphaModFix/>
            </a:blip>
            <a:srcRect/>
            <a:stretch/>
          </p:blipFill>
          <p:spPr>
            <a:xfrm>
              <a:off x="0" y="0"/>
              <a:ext cx="773933" cy="1179608"/>
            </a:xfrm>
            <a:prstGeom prst="rect">
              <a:avLst/>
            </a:prstGeom>
            <a:noFill/>
            <a:ln>
              <a:noFill/>
            </a:ln>
          </p:spPr>
        </p:pic>
        <p:sp>
          <p:nvSpPr>
            <p:cNvPr id="130" name="Google Shape;130;p15"/>
            <p:cNvSpPr txBox="1"/>
            <p:nvPr/>
          </p:nvSpPr>
          <p:spPr>
            <a:xfrm>
              <a:off x="1397154" y="343603"/>
              <a:ext cx="2543957" cy="482877"/>
            </a:xfrm>
            <a:prstGeom prst="rect">
              <a:avLst/>
            </a:prstGeom>
            <a:noFill/>
            <a:ln>
              <a:noFill/>
            </a:ln>
          </p:spPr>
          <p:txBody>
            <a:bodyPr spcFirstLastPara="1" wrap="square" lIns="0" tIns="0" rIns="0" bIns="0" anchor="t" anchorCtr="0">
              <a:noAutofit/>
            </a:bodyPr>
            <a:lstStyle/>
            <a:p>
              <a:pPr marL="0" marR="0" lvl="0" indent="0" algn="ctr" rtl="0">
                <a:lnSpc>
                  <a:spcPct val="119982"/>
                </a:lnSpc>
                <a:spcBef>
                  <a:spcPts val="0"/>
                </a:spcBef>
                <a:spcAft>
                  <a:spcPts val="0"/>
                </a:spcAft>
                <a:buNone/>
              </a:pPr>
              <a:r>
                <a:rPr lang="en-US" sz="3600" b="0" i="0" u="none" strike="noStrike" cap="none">
                  <a:solidFill>
                    <a:srgbClr val="FFFFFF"/>
                  </a:solidFill>
                  <a:latin typeface="Roboto Condensed"/>
                  <a:ea typeface="Roboto Condensed"/>
                  <a:cs typeface="Roboto Condensed"/>
                  <a:sym typeface="Roboto Condensed"/>
                </a:rPr>
                <a:t>CONVERSIONS</a:t>
              </a:r>
              <a:endParaRPr sz="3600"/>
            </a:p>
          </p:txBody>
        </p:sp>
      </p:grpSp>
      <p:sp>
        <p:nvSpPr>
          <p:cNvPr id="131" name="Google Shape;131;p15"/>
          <p:cNvSpPr txBox="1"/>
          <p:nvPr/>
        </p:nvSpPr>
        <p:spPr>
          <a:xfrm>
            <a:off x="2050826" y="9424515"/>
            <a:ext cx="14186349" cy="454512"/>
          </a:xfrm>
          <a:prstGeom prst="rect">
            <a:avLst/>
          </a:prstGeom>
          <a:noFill/>
          <a:ln>
            <a:noFill/>
          </a:ln>
        </p:spPr>
        <p:txBody>
          <a:bodyPr spcFirstLastPara="1" wrap="square" lIns="0" tIns="0" rIns="0" bIns="0" anchor="t" anchorCtr="0">
            <a:noAutofit/>
          </a:bodyPr>
          <a:lstStyle/>
          <a:p>
            <a:pPr marL="0" marR="0" lvl="0" indent="0" algn="ctr" rtl="0">
              <a:lnSpc>
                <a:spcPct val="112975"/>
              </a:lnSpc>
              <a:spcBef>
                <a:spcPts val="0"/>
              </a:spcBef>
              <a:spcAft>
                <a:spcPts val="0"/>
              </a:spcAft>
              <a:buNone/>
            </a:pPr>
            <a:r>
              <a:rPr lang="en-US" sz="3075" b="0" i="0" u="none" strike="noStrike" cap="none">
                <a:solidFill>
                  <a:srgbClr val="1F628E"/>
                </a:solidFill>
                <a:latin typeface="Roboto Condensed"/>
                <a:ea typeface="Roboto Condensed"/>
                <a:cs typeface="Roboto Condensed"/>
                <a:sym typeface="Roboto Condensed"/>
              </a:rPr>
              <a:t>-Additional Comments here-</a:t>
            </a:r>
            <a:endParaRPr/>
          </a:p>
        </p:txBody>
      </p:sp>
      <p:sp>
        <p:nvSpPr>
          <p:cNvPr id="132" name="Google Shape;132;p15"/>
          <p:cNvSpPr txBox="1"/>
          <p:nvPr/>
        </p:nvSpPr>
        <p:spPr>
          <a:xfrm>
            <a:off x="397700" y="3257163"/>
            <a:ext cx="2668037" cy="2059000"/>
          </a:xfrm>
          <a:prstGeom prst="rect">
            <a:avLst/>
          </a:prstGeom>
          <a:noFill/>
          <a:ln>
            <a:noFill/>
          </a:ln>
        </p:spPr>
        <p:txBody>
          <a:bodyPr spcFirstLastPara="1" wrap="square" lIns="0" tIns="0" rIns="0" bIns="0" anchor="t" anchorCtr="0">
            <a:noAutofit/>
          </a:bodyPr>
          <a:lstStyle/>
          <a:p>
            <a:pPr marL="0" marR="0" lvl="0" indent="0" algn="ctr" rtl="0">
              <a:lnSpc>
                <a:spcPct val="120002"/>
              </a:lnSpc>
              <a:spcBef>
                <a:spcPts val="0"/>
              </a:spcBef>
              <a:spcAft>
                <a:spcPts val="0"/>
              </a:spcAft>
              <a:buNone/>
            </a:pPr>
            <a:r>
              <a:rPr lang="en-US" sz="6724" b="1" i="0" u="none" strike="noStrike" cap="none">
                <a:solidFill>
                  <a:srgbClr val="FFFFFF"/>
                </a:solidFill>
                <a:latin typeface="Roboto Condensed"/>
                <a:ea typeface="Roboto Condensed"/>
                <a:cs typeface="Roboto Condensed"/>
                <a:sym typeface="Roboto Condensed"/>
              </a:rPr>
              <a:t>QUICK</a:t>
            </a:r>
            <a:endParaRPr/>
          </a:p>
          <a:p>
            <a:pPr marL="0" marR="0" lvl="0" indent="0" algn="ctr" rtl="0">
              <a:lnSpc>
                <a:spcPct val="120002"/>
              </a:lnSpc>
              <a:spcBef>
                <a:spcPts val="0"/>
              </a:spcBef>
              <a:spcAft>
                <a:spcPts val="0"/>
              </a:spcAft>
              <a:buNone/>
            </a:pPr>
            <a:r>
              <a:rPr lang="en-US" sz="6724" b="1" i="0" u="none" strike="noStrike" cap="none">
                <a:solidFill>
                  <a:srgbClr val="FFFFFF"/>
                </a:solidFill>
                <a:latin typeface="Roboto Condensed"/>
                <a:ea typeface="Roboto Condensed"/>
                <a:cs typeface="Roboto Condensed"/>
                <a:sym typeface="Roboto Condensed"/>
              </a:rPr>
              <a:t>STATS</a:t>
            </a:r>
            <a:endParaRPr/>
          </a:p>
        </p:txBody>
      </p:sp>
      <p:sp>
        <p:nvSpPr>
          <p:cNvPr id="133" name="Google Shape;133;p15"/>
          <p:cNvSpPr txBox="1"/>
          <p:nvPr/>
        </p:nvSpPr>
        <p:spPr>
          <a:xfrm>
            <a:off x="13694632" y="1071875"/>
            <a:ext cx="2917500" cy="383700"/>
          </a:xfrm>
          <a:prstGeom prst="rect">
            <a:avLst/>
          </a:prstGeom>
          <a:noFill/>
          <a:ln>
            <a:noFill/>
          </a:ln>
        </p:spPr>
        <p:txBody>
          <a:bodyPr spcFirstLastPara="1" wrap="square" lIns="0" tIns="0" rIns="0" bIns="0" anchor="t" anchorCtr="0">
            <a:noAutofit/>
          </a:bodyPr>
          <a:lstStyle/>
          <a:p>
            <a:pPr marL="0" marR="0" lvl="0" indent="0" algn="ctr" rtl="0">
              <a:lnSpc>
                <a:spcPct val="113011"/>
              </a:lnSpc>
              <a:spcBef>
                <a:spcPts val="0"/>
              </a:spcBef>
              <a:spcAft>
                <a:spcPts val="0"/>
              </a:spcAft>
              <a:buNone/>
            </a:pPr>
            <a:r>
              <a:rPr lang="en-US" sz="3000">
                <a:solidFill>
                  <a:srgbClr val="FFFFFF"/>
                </a:solidFill>
                <a:latin typeface="Roboto Condensed"/>
                <a:ea typeface="Roboto Condensed"/>
                <a:cs typeface="Roboto Condensed"/>
                <a:sym typeface="Roboto Condensed"/>
              </a:rPr>
              <a:t>457,624</a:t>
            </a:r>
            <a:endParaRPr sz="3000"/>
          </a:p>
        </p:txBody>
      </p:sp>
      <p:sp>
        <p:nvSpPr>
          <p:cNvPr id="134" name="Google Shape;134;p15"/>
          <p:cNvSpPr txBox="1"/>
          <p:nvPr/>
        </p:nvSpPr>
        <p:spPr>
          <a:xfrm>
            <a:off x="13694632" y="2954926"/>
            <a:ext cx="2917500" cy="383700"/>
          </a:xfrm>
          <a:prstGeom prst="rect">
            <a:avLst/>
          </a:prstGeom>
          <a:noFill/>
          <a:ln>
            <a:noFill/>
          </a:ln>
        </p:spPr>
        <p:txBody>
          <a:bodyPr spcFirstLastPara="1" wrap="square" lIns="0" tIns="0" rIns="0" bIns="0" anchor="t" anchorCtr="0">
            <a:noAutofit/>
          </a:bodyPr>
          <a:lstStyle/>
          <a:p>
            <a:pPr marL="0" marR="0" lvl="0" indent="0" algn="ctr" rtl="0">
              <a:lnSpc>
                <a:spcPct val="113011"/>
              </a:lnSpc>
              <a:spcBef>
                <a:spcPts val="0"/>
              </a:spcBef>
              <a:spcAft>
                <a:spcPts val="0"/>
              </a:spcAft>
              <a:buNone/>
            </a:pPr>
            <a:r>
              <a:rPr lang="en-US" sz="3000">
                <a:solidFill>
                  <a:srgbClr val="FFFFFF"/>
                </a:solidFill>
                <a:latin typeface="Roboto Condensed"/>
                <a:ea typeface="Roboto Condensed"/>
                <a:cs typeface="Roboto Condensed"/>
                <a:sym typeface="Roboto Condensed"/>
              </a:rPr>
              <a:t>3,788</a:t>
            </a:r>
            <a:endParaRPr sz="3000"/>
          </a:p>
        </p:txBody>
      </p:sp>
      <p:sp>
        <p:nvSpPr>
          <p:cNvPr id="135" name="Google Shape;135;p15"/>
          <p:cNvSpPr txBox="1"/>
          <p:nvPr/>
        </p:nvSpPr>
        <p:spPr>
          <a:xfrm>
            <a:off x="13694632" y="5296067"/>
            <a:ext cx="2917500" cy="383700"/>
          </a:xfrm>
          <a:prstGeom prst="rect">
            <a:avLst/>
          </a:prstGeom>
          <a:noFill/>
          <a:ln>
            <a:noFill/>
          </a:ln>
        </p:spPr>
        <p:txBody>
          <a:bodyPr spcFirstLastPara="1" wrap="square" lIns="0" tIns="0" rIns="0" bIns="0" anchor="t" anchorCtr="0">
            <a:noAutofit/>
          </a:bodyPr>
          <a:lstStyle/>
          <a:p>
            <a:pPr marL="0" marR="0" lvl="0" indent="0" algn="ctr" rtl="0">
              <a:lnSpc>
                <a:spcPct val="113011"/>
              </a:lnSpc>
              <a:spcBef>
                <a:spcPts val="0"/>
              </a:spcBef>
              <a:spcAft>
                <a:spcPts val="0"/>
              </a:spcAft>
              <a:buNone/>
            </a:pPr>
            <a:r>
              <a:rPr lang="en-US" sz="3000">
                <a:solidFill>
                  <a:srgbClr val="FFFFFF"/>
                </a:solidFill>
                <a:latin typeface="Roboto Condensed"/>
                <a:ea typeface="Roboto Condensed"/>
                <a:cs typeface="Roboto Condensed"/>
                <a:sym typeface="Roboto Condensed"/>
              </a:rPr>
              <a:t>6.94%</a:t>
            </a:r>
            <a:endParaRPr sz="3000"/>
          </a:p>
        </p:txBody>
      </p:sp>
      <p:sp>
        <p:nvSpPr>
          <p:cNvPr id="136" name="Google Shape;136;p15"/>
          <p:cNvSpPr txBox="1"/>
          <p:nvPr/>
        </p:nvSpPr>
        <p:spPr>
          <a:xfrm>
            <a:off x="13694632" y="7403199"/>
            <a:ext cx="2917500" cy="383700"/>
          </a:xfrm>
          <a:prstGeom prst="rect">
            <a:avLst/>
          </a:prstGeom>
          <a:noFill/>
          <a:ln>
            <a:noFill/>
          </a:ln>
        </p:spPr>
        <p:txBody>
          <a:bodyPr spcFirstLastPara="1" wrap="square" lIns="0" tIns="0" rIns="0" bIns="0" anchor="t" anchorCtr="0">
            <a:noAutofit/>
          </a:bodyPr>
          <a:lstStyle/>
          <a:p>
            <a:pPr marL="0" marR="0" lvl="0" indent="0" algn="ctr" rtl="0">
              <a:lnSpc>
                <a:spcPct val="113011"/>
              </a:lnSpc>
              <a:spcBef>
                <a:spcPts val="0"/>
              </a:spcBef>
              <a:spcAft>
                <a:spcPts val="0"/>
              </a:spcAft>
              <a:buNone/>
            </a:pPr>
            <a:r>
              <a:rPr lang="en-US" sz="3000">
                <a:solidFill>
                  <a:srgbClr val="FFFFFF"/>
                </a:solidFill>
                <a:latin typeface="Roboto Condensed"/>
                <a:ea typeface="Roboto Condensed"/>
                <a:cs typeface="Roboto Condensed"/>
                <a:sym typeface="Roboto Condensed"/>
              </a:rPr>
              <a:t>263</a:t>
            </a:r>
            <a:endParaRPr sz="30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F628E"/>
        </a:solidFill>
        <a:effectLst/>
      </p:bgPr>
    </p:bg>
    <p:spTree>
      <p:nvGrpSpPr>
        <p:cNvPr id="1" name="Shape 140"/>
        <p:cNvGrpSpPr/>
        <p:nvPr/>
      </p:nvGrpSpPr>
      <p:grpSpPr>
        <a:xfrm>
          <a:off x="0" y="0"/>
          <a:ext cx="0" cy="0"/>
          <a:chOff x="0" y="0"/>
          <a:chExt cx="0" cy="0"/>
        </a:xfrm>
      </p:grpSpPr>
      <p:sp>
        <p:nvSpPr>
          <p:cNvPr id="141" name="Google Shape;141;p16"/>
          <p:cNvSpPr/>
          <p:nvPr/>
        </p:nvSpPr>
        <p:spPr>
          <a:xfrm>
            <a:off x="0" y="8635207"/>
            <a:ext cx="18287999" cy="1651793"/>
          </a:xfrm>
          <a:custGeom>
            <a:avLst/>
            <a:gdLst/>
            <a:ahLst/>
            <a:cxnLst/>
            <a:rect l="l" t="t" r="r" b="b"/>
            <a:pathLst>
              <a:path w="8133600" h="734636" extrusionOk="0">
                <a:moveTo>
                  <a:pt x="0" y="0"/>
                </a:moveTo>
                <a:lnTo>
                  <a:pt x="8133600" y="0"/>
                </a:lnTo>
                <a:lnTo>
                  <a:pt x="8133600" y="734636"/>
                </a:lnTo>
                <a:lnTo>
                  <a:pt x="0" y="734636"/>
                </a:lnTo>
                <a:close/>
              </a:path>
            </a:pathLst>
          </a:custGeom>
          <a:solidFill>
            <a:srgbClr val="38B6FF"/>
          </a:solidFill>
          <a:ln>
            <a:noFill/>
          </a:ln>
        </p:spPr>
      </p:sp>
      <p:sp>
        <p:nvSpPr>
          <p:cNvPr id="142" name="Google Shape;142;p16"/>
          <p:cNvSpPr/>
          <p:nvPr/>
        </p:nvSpPr>
        <p:spPr>
          <a:xfrm>
            <a:off x="-1851" y="740525"/>
            <a:ext cx="10979058" cy="1403962"/>
          </a:xfrm>
          <a:custGeom>
            <a:avLst/>
            <a:gdLst/>
            <a:ahLst/>
            <a:cxnLst/>
            <a:rect l="l" t="t" r="r" b="b"/>
            <a:pathLst>
              <a:path w="4032712" h="570137" extrusionOk="0">
                <a:moveTo>
                  <a:pt x="0" y="0"/>
                </a:moveTo>
                <a:lnTo>
                  <a:pt x="4032712" y="0"/>
                </a:lnTo>
                <a:lnTo>
                  <a:pt x="4032712" y="570137"/>
                </a:lnTo>
                <a:lnTo>
                  <a:pt x="0" y="570137"/>
                </a:lnTo>
                <a:close/>
              </a:path>
            </a:pathLst>
          </a:custGeom>
          <a:solidFill>
            <a:srgbClr val="38B6FF"/>
          </a:solidFill>
          <a:ln>
            <a:noFill/>
          </a:ln>
        </p:spPr>
      </p:sp>
      <p:sp>
        <p:nvSpPr>
          <p:cNvPr id="143" name="Google Shape;143;p16"/>
          <p:cNvSpPr/>
          <p:nvPr/>
        </p:nvSpPr>
        <p:spPr>
          <a:xfrm>
            <a:off x="11177600" y="740525"/>
            <a:ext cx="7112171" cy="1403962"/>
          </a:xfrm>
          <a:custGeom>
            <a:avLst/>
            <a:gdLst/>
            <a:ahLst/>
            <a:cxnLst/>
            <a:rect l="l" t="t" r="r" b="b"/>
            <a:pathLst>
              <a:path w="3415208" h="570137" extrusionOk="0">
                <a:moveTo>
                  <a:pt x="0" y="0"/>
                </a:moveTo>
                <a:lnTo>
                  <a:pt x="3415208" y="0"/>
                </a:lnTo>
                <a:lnTo>
                  <a:pt x="3415208" y="570137"/>
                </a:lnTo>
                <a:lnTo>
                  <a:pt x="0" y="570137"/>
                </a:lnTo>
                <a:close/>
              </a:path>
            </a:pathLst>
          </a:custGeom>
          <a:solidFill>
            <a:srgbClr val="38B6FF"/>
          </a:solidFill>
          <a:ln>
            <a:noFill/>
          </a:ln>
        </p:spPr>
      </p:sp>
      <p:sp>
        <p:nvSpPr>
          <p:cNvPr id="144" name="Google Shape;144;p16"/>
          <p:cNvSpPr/>
          <p:nvPr/>
        </p:nvSpPr>
        <p:spPr>
          <a:xfrm>
            <a:off x="1" y="3559050"/>
            <a:ext cx="10976828" cy="1403962"/>
          </a:xfrm>
          <a:custGeom>
            <a:avLst/>
            <a:gdLst/>
            <a:ahLst/>
            <a:cxnLst/>
            <a:rect l="l" t="t" r="r" b="b"/>
            <a:pathLst>
              <a:path w="4983804" h="570137" extrusionOk="0">
                <a:moveTo>
                  <a:pt x="0" y="0"/>
                </a:moveTo>
                <a:lnTo>
                  <a:pt x="4983804" y="0"/>
                </a:lnTo>
                <a:lnTo>
                  <a:pt x="4983804" y="570137"/>
                </a:lnTo>
                <a:lnTo>
                  <a:pt x="0" y="570137"/>
                </a:lnTo>
                <a:close/>
              </a:path>
            </a:pathLst>
          </a:custGeom>
          <a:solidFill>
            <a:srgbClr val="38B6FF"/>
          </a:solidFill>
          <a:ln>
            <a:noFill/>
          </a:ln>
        </p:spPr>
      </p:sp>
      <p:sp>
        <p:nvSpPr>
          <p:cNvPr id="145" name="Google Shape;145;p16"/>
          <p:cNvSpPr/>
          <p:nvPr/>
        </p:nvSpPr>
        <p:spPr>
          <a:xfrm>
            <a:off x="11179198" y="3559050"/>
            <a:ext cx="7110823" cy="1403962"/>
          </a:xfrm>
          <a:custGeom>
            <a:avLst/>
            <a:gdLst/>
            <a:ahLst/>
            <a:cxnLst/>
            <a:rect l="l" t="t" r="r" b="b"/>
            <a:pathLst>
              <a:path w="3414561" h="570137" extrusionOk="0">
                <a:moveTo>
                  <a:pt x="0" y="0"/>
                </a:moveTo>
                <a:lnTo>
                  <a:pt x="3414561" y="0"/>
                </a:lnTo>
                <a:lnTo>
                  <a:pt x="3414561" y="570137"/>
                </a:lnTo>
                <a:lnTo>
                  <a:pt x="0" y="570137"/>
                </a:lnTo>
                <a:close/>
              </a:path>
            </a:pathLst>
          </a:custGeom>
          <a:solidFill>
            <a:srgbClr val="38B6FF"/>
          </a:solidFill>
          <a:ln>
            <a:noFill/>
          </a:ln>
        </p:spPr>
      </p:sp>
      <p:sp>
        <p:nvSpPr>
          <p:cNvPr id="146" name="Google Shape;146;p16"/>
          <p:cNvSpPr/>
          <p:nvPr/>
        </p:nvSpPr>
        <p:spPr>
          <a:xfrm>
            <a:off x="-4074" y="6377550"/>
            <a:ext cx="10976828" cy="1403962"/>
          </a:xfrm>
          <a:custGeom>
            <a:avLst/>
            <a:gdLst/>
            <a:ahLst/>
            <a:cxnLst/>
            <a:rect l="l" t="t" r="r" b="b"/>
            <a:pathLst>
              <a:path w="4983804" h="570137" extrusionOk="0">
                <a:moveTo>
                  <a:pt x="0" y="0"/>
                </a:moveTo>
                <a:lnTo>
                  <a:pt x="4983804" y="0"/>
                </a:lnTo>
                <a:lnTo>
                  <a:pt x="4983804" y="570137"/>
                </a:lnTo>
                <a:lnTo>
                  <a:pt x="0" y="570137"/>
                </a:lnTo>
                <a:close/>
              </a:path>
            </a:pathLst>
          </a:custGeom>
          <a:solidFill>
            <a:srgbClr val="38B6FF"/>
          </a:solidFill>
          <a:ln>
            <a:noFill/>
          </a:ln>
        </p:spPr>
      </p:sp>
      <p:sp>
        <p:nvSpPr>
          <p:cNvPr id="147" name="Google Shape;147;p16"/>
          <p:cNvSpPr/>
          <p:nvPr/>
        </p:nvSpPr>
        <p:spPr>
          <a:xfrm>
            <a:off x="11179198" y="6377550"/>
            <a:ext cx="7110823" cy="1403962"/>
          </a:xfrm>
          <a:custGeom>
            <a:avLst/>
            <a:gdLst/>
            <a:ahLst/>
            <a:cxnLst/>
            <a:rect l="l" t="t" r="r" b="b"/>
            <a:pathLst>
              <a:path w="3414561" h="570137" extrusionOk="0">
                <a:moveTo>
                  <a:pt x="0" y="0"/>
                </a:moveTo>
                <a:lnTo>
                  <a:pt x="3414561" y="0"/>
                </a:lnTo>
                <a:lnTo>
                  <a:pt x="3414561" y="570137"/>
                </a:lnTo>
                <a:lnTo>
                  <a:pt x="0" y="570137"/>
                </a:lnTo>
                <a:close/>
              </a:path>
            </a:pathLst>
          </a:custGeom>
          <a:solidFill>
            <a:srgbClr val="38B6FF"/>
          </a:solidFill>
          <a:ln>
            <a:noFill/>
          </a:ln>
        </p:spPr>
      </p:sp>
      <p:pic>
        <p:nvPicPr>
          <p:cNvPr id="148" name="Google Shape;148;p16"/>
          <p:cNvPicPr preferRelativeResize="0"/>
          <p:nvPr/>
        </p:nvPicPr>
        <p:blipFill rotWithShape="1">
          <a:blip r:embed="rId3">
            <a:alphaModFix/>
          </a:blip>
          <a:srcRect/>
          <a:stretch/>
        </p:blipFill>
        <p:spPr>
          <a:xfrm>
            <a:off x="5831703" y="923383"/>
            <a:ext cx="1219089" cy="1038967"/>
          </a:xfrm>
          <a:prstGeom prst="rect">
            <a:avLst/>
          </a:prstGeom>
          <a:noFill/>
          <a:ln>
            <a:noFill/>
          </a:ln>
        </p:spPr>
      </p:pic>
      <p:pic>
        <p:nvPicPr>
          <p:cNvPr id="149" name="Google Shape;149;p16"/>
          <p:cNvPicPr preferRelativeResize="0"/>
          <p:nvPr/>
        </p:nvPicPr>
        <p:blipFill rotWithShape="1">
          <a:blip r:embed="rId4">
            <a:alphaModFix/>
          </a:blip>
          <a:srcRect/>
          <a:stretch/>
        </p:blipFill>
        <p:spPr>
          <a:xfrm>
            <a:off x="5960832" y="2407115"/>
            <a:ext cx="960830" cy="891012"/>
          </a:xfrm>
          <a:prstGeom prst="rect">
            <a:avLst/>
          </a:prstGeom>
          <a:noFill/>
          <a:ln>
            <a:noFill/>
          </a:ln>
        </p:spPr>
      </p:pic>
      <p:pic>
        <p:nvPicPr>
          <p:cNvPr id="150" name="Google Shape;150;p16"/>
          <p:cNvPicPr preferRelativeResize="0"/>
          <p:nvPr/>
        </p:nvPicPr>
        <p:blipFill rotWithShape="1">
          <a:blip r:embed="rId5">
            <a:alphaModFix/>
          </a:blip>
          <a:srcRect/>
          <a:stretch/>
        </p:blipFill>
        <p:spPr>
          <a:xfrm>
            <a:off x="5707699" y="3726695"/>
            <a:ext cx="1467097" cy="908916"/>
          </a:xfrm>
          <a:prstGeom prst="rect">
            <a:avLst/>
          </a:prstGeom>
          <a:noFill/>
          <a:ln>
            <a:noFill/>
          </a:ln>
        </p:spPr>
      </p:pic>
      <p:pic>
        <p:nvPicPr>
          <p:cNvPr id="151" name="Google Shape;151;p16"/>
          <p:cNvPicPr preferRelativeResize="0"/>
          <p:nvPr/>
        </p:nvPicPr>
        <p:blipFill rotWithShape="1">
          <a:blip r:embed="rId6">
            <a:alphaModFix/>
          </a:blip>
          <a:srcRect/>
          <a:stretch/>
        </p:blipFill>
        <p:spPr>
          <a:xfrm>
            <a:off x="5947893" y="5169023"/>
            <a:ext cx="986709" cy="989201"/>
          </a:xfrm>
          <a:prstGeom prst="rect">
            <a:avLst/>
          </a:prstGeom>
          <a:noFill/>
          <a:ln>
            <a:noFill/>
          </a:ln>
        </p:spPr>
      </p:pic>
      <p:pic>
        <p:nvPicPr>
          <p:cNvPr id="152" name="Google Shape;152;p16"/>
          <p:cNvPicPr preferRelativeResize="0"/>
          <p:nvPr/>
        </p:nvPicPr>
        <p:blipFill rotWithShape="1">
          <a:blip r:embed="rId7">
            <a:alphaModFix/>
          </a:blip>
          <a:srcRect/>
          <a:stretch/>
        </p:blipFill>
        <p:spPr>
          <a:xfrm>
            <a:off x="5944875" y="6593082"/>
            <a:ext cx="992744" cy="866534"/>
          </a:xfrm>
          <a:prstGeom prst="rect">
            <a:avLst/>
          </a:prstGeom>
          <a:noFill/>
          <a:ln>
            <a:noFill/>
          </a:ln>
        </p:spPr>
      </p:pic>
      <p:pic>
        <p:nvPicPr>
          <p:cNvPr id="153" name="Google Shape;153;p16"/>
          <p:cNvPicPr preferRelativeResize="0"/>
          <p:nvPr/>
        </p:nvPicPr>
        <p:blipFill rotWithShape="1">
          <a:blip r:embed="rId8">
            <a:alphaModFix/>
          </a:blip>
          <a:srcRect/>
          <a:stretch/>
        </p:blipFill>
        <p:spPr>
          <a:xfrm>
            <a:off x="12050854" y="970700"/>
            <a:ext cx="1379803" cy="944333"/>
          </a:xfrm>
          <a:prstGeom prst="rect">
            <a:avLst/>
          </a:prstGeom>
          <a:noFill/>
          <a:ln>
            <a:noFill/>
          </a:ln>
        </p:spPr>
      </p:pic>
      <p:pic>
        <p:nvPicPr>
          <p:cNvPr id="154" name="Google Shape;154;p16"/>
          <p:cNvPicPr preferRelativeResize="0"/>
          <p:nvPr/>
        </p:nvPicPr>
        <p:blipFill rotWithShape="1">
          <a:blip r:embed="rId9">
            <a:alphaModFix/>
          </a:blip>
          <a:srcRect/>
          <a:stretch/>
        </p:blipFill>
        <p:spPr>
          <a:xfrm>
            <a:off x="12359617" y="2343850"/>
            <a:ext cx="762277" cy="935705"/>
          </a:xfrm>
          <a:prstGeom prst="rect">
            <a:avLst/>
          </a:prstGeom>
          <a:noFill/>
          <a:ln>
            <a:noFill/>
          </a:ln>
        </p:spPr>
      </p:pic>
      <p:sp>
        <p:nvSpPr>
          <p:cNvPr id="155" name="Google Shape;155;p16"/>
          <p:cNvSpPr/>
          <p:nvPr/>
        </p:nvSpPr>
        <p:spPr>
          <a:xfrm>
            <a:off x="-2798994" y="740527"/>
            <a:ext cx="7810500" cy="7810500"/>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1F62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6" name="Google Shape;156;p16"/>
          <p:cNvPicPr preferRelativeResize="0"/>
          <p:nvPr/>
        </p:nvPicPr>
        <p:blipFill rotWithShape="1">
          <a:blip r:embed="rId10">
            <a:alphaModFix/>
          </a:blip>
          <a:srcRect/>
          <a:stretch/>
        </p:blipFill>
        <p:spPr>
          <a:xfrm>
            <a:off x="12140374" y="3847218"/>
            <a:ext cx="1200764" cy="885309"/>
          </a:xfrm>
          <a:prstGeom prst="rect">
            <a:avLst/>
          </a:prstGeom>
          <a:noFill/>
          <a:ln>
            <a:noFill/>
          </a:ln>
        </p:spPr>
      </p:pic>
      <p:pic>
        <p:nvPicPr>
          <p:cNvPr id="157" name="Google Shape;157;p16"/>
          <p:cNvPicPr preferRelativeResize="0"/>
          <p:nvPr/>
        </p:nvPicPr>
        <p:blipFill rotWithShape="1">
          <a:blip r:embed="rId11">
            <a:alphaModFix/>
          </a:blip>
          <a:srcRect/>
          <a:stretch/>
        </p:blipFill>
        <p:spPr>
          <a:xfrm>
            <a:off x="12222997" y="5161216"/>
            <a:ext cx="1035517" cy="989776"/>
          </a:xfrm>
          <a:prstGeom prst="rect">
            <a:avLst/>
          </a:prstGeom>
          <a:noFill/>
          <a:ln>
            <a:noFill/>
          </a:ln>
        </p:spPr>
      </p:pic>
      <p:pic>
        <p:nvPicPr>
          <p:cNvPr id="158" name="Google Shape;158;p16"/>
          <p:cNvPicPr preferRelativeResize="0"/>
          <p:nvPr/>
        </p:nvPicPr>
        <p:blipFill rotWithShape="1">
          <a:blip r:embed="rId12">
            <a:alphaModFix/>
          </a:blip>
          <a:srcRect/>
          <a:stretch/>
        </p:blipFill>
        <p:spPr>
          <a:xfrm>
            <a:off x="12251356" y="6569663"/>
            <a:ext cx="978799" cy="889954"/>
          </a:xfrm>
          <a:prstGeom prst="rect">
            <a:avLst/>
          </a:prstGeom>
          <a:noFill/>
          <a:ln>
            <a:noFill/>
          </a:ln>
        </p:spPr>
      </p:pic>
      <p:sp>
        <p:nvSpPr>
          <p:cNvPr id="159" name="Google Shape;159;p16"/>
          <p:cNvSpPr txBox="1"/>
          <p:nvPr/>
        </p:nvSpPr>
        <p:spPr>
          <a:xfrm>
            <a:off x="2622326" y="9238610"/>
            <a:ext cx="14186349" cy="454512"/>
          </a:xfrm>
          <a:prstGeom prst="rect">
            <a:avLst/>
          </a:prstGeom>
          <a:noFill/>
          <a:ln>
            <a:noFill/>
          </a:ln>
        </p:spPr>
        <p:txBody>
          <a:bodyPr spcFirstLastPara="1" wrap="square" lIns="0" tIns="0" rIns="0" bIns="0" anchor="t" anchorCtr="0">
            <a:noAutofit/>
          </a:bodyPr>
          <a:lstStyle/>
          <a:p>
            <a:pPr marL="0" marR="0" lvl="0" indent="0" algn="ctr" rtl="0">
              <a:lnSpc>
                <a:spcPct val="112975"/>
              </a:lnSpc>
              <a:spcBef>
                <a:spcPts val="0"/>
              </a:spcBef>
              <a:spcAft>
                <a:spcPts val="0"/>
              </a:spcAft>
              <a:buNone/>
            </a:pPr>
            <a:r>
              <a:rPr lang="en-US" sz="3075" b="0" i="0" u="none" strike="noStrike" cap="none">
                <a:solidFill>
                  <a:srgbClr val="FFFFFF"/>
                </a:solidFill>
                <a:latin typeface="Roboto Condensed"/>
                <a:ea typeface="Roboto Condensed"/>
                <a:cs typeface="Roboto Condensed"/>
                <a:sym typeface="Roboto Condensed"/>
              </a:rPr>
              <a:t>-Additional Comments here-</a:t>
            </a:r>
            <a:endParaRPr/>
          </a:p>
        </p:txBody>
      </p:sp>
      <p:sp>
        <p:nvSpPr>
          <p:cNvPr id="160" name="Google Shape;160;p16"/>
          <p:cNvSpPr txBox="1"/>
          <p:nvPr/>
        </p:nvSpPr>
        <p:spPr>
          <a:xfrm>
            <a:off x="136443" y="4021366"/>
            <a:ext cx="4225800" cy="1248900"/>
          </a:xfrm>
          <a:prstGeom prst="rect">
            <a:avLst/>
          </a:prstGeom>
          <a:noFill/>
          <a:ln>
            <a:noFill/>
          </a:ln>
        </p:spPr>
        <p:txBody>
          <a:bodyPr spcFirstLastPara="1" wrap="square" lIns="0" tIns="0" rIns="0" bIns="0" anchor="t" anchorCtr="0">
            <a:noAutofit/>
          </a:bodyPr>
          <a:lstStyle/>
          <a:p>
            <a:pPr marL="0" marR="0" lvl="0" indent="0" algn="ctr" rtl="0">
              <a:lnSpc>
                <a:spcPct val="120009"/>
              </a:lnSpc>
              <a:spcBef>
                <a:spcPts val="0"/>
              </a:spcBef>
              <a:spcAft>
                <a:spcPts val="0"/>
              </a:spcAft>
              <a:buNone/>
            </a:pPr>
            <a:r>
              <a:rPr lang="en-US" sz="8136" b="1" i="0" u="none" strike="noStrike" cap="none">
                <a:solidFill>
                  <a:srgbClr val="FFFFFF"/>
                </a:solidFill>
                <a:latin typeface="Roboto Condensed"/>
                <a:ea typeface="Roboto Condensed"/>
                <a:cs typeface="Roboto Condensed"/>
                <a:sym typeface="Roboto Condensed"/>
              </a:rPr>
              <a:t>RESULTS</a:t>
            </a:r>
            <a:endParaRPr/>
          </a:p>
        </p:txBody>
      </p:sp>
      <p:grpSp>
        <p:nvGrpSpPr>
          <p:cNvPr id="161" name="Google Shape;161;p16"/>
          <p:cNvGrpSpPr/>
          <p:nvPr/>
        </p:nvGrpSpPr>
        <p:grpSpPr>
          <a:xfrm>
            <a:off x="7366080" y="1028265"/>
            <a:ext cx="2725310" cy="831420"/>
            <a:chOff x="0" y="-9525"/>
            <a:chExt cx="3633747" cy="1108560"/>
          </a:xfrm>
        </p:grpSpPr>
        <p:sp>
          <p:nvSpPr>
            <p:cNvPr id="162" name="Google Shape;162;p16"/>
            <p:cNvSpPr txBox="1"/>
            <p:nvPr/>
          </p:nvSpPr>
          <p:spPr>
            <a:xfrm>
              <a:off x="737659" y="-9525"/>
              <a:ext cx="2158428" cy="539316"/>
            </a:xfrm>
            <a:prstGeom prst="rect">
              <a:avLst/>
            </a:prstGeom>
            <a:noFill/>
            <a:ln>
              <a:noFill/>
            </a:ln>
          </p:spPr>
          <p:txBody>
            <a:bodyPr spcFirstLastPara="1" wrap="square" lIns="0" tIns="0" rIns="0" bIns="0" anchor="t" anchorCtr="0">
              <a:noAutofit/>
            </a:bodyPr>
            <a:lstStyle/>
            <a:p>
              <a:pPr marL="0" marR="0" lvl="0" indent="0" algn="ctr" rtl="0">
                <a:lnSpc>
                  <a:spcPct val="120000"/>
                </a:lnSpc>
                <a:spcBef>
                  <a:spcPts val="0"/>
                </a:spcBef>
                <a:spcAft>
                  <a:spcPts val="0"/>
                </a:spcAft>
                <a:buNone/>
              </a:pPr>
              <a:r>
                <a:rPr lang="en-US" sz="2610" b="1">
                  <a:solidFill>
                    <a:srgbClr val="FFFFFF"/>
                  </a:solidFill>
                  <a:latin typeface="Roboto Condensed"/>
                  <a:ea typeface="Roboto Condensed"/>
                  <a:cs typeface="Roboto Condensed"/>
                  <a:sym typeface="Roboto Condensed"/>
                </a:rPr>
                <a:t>$45.73</a:t>
              </a:r>
              <a:endParaRPr/>
            </a:p>
          </p:txBody>
        </p:sp>
        <p:sp>
          <p:nvSpPr>
            <p:cNvPr id="163" name="Google Shape;163;p16"/>
            <p:cNvSpPr txBox="1"/>
            <p:nvPr/>
          </p:nvSpPr>
          <p:spPr>
            <a:xfrm>
              <a:off x="0" y="734890"/>
              <a:ext cx="3633747" cy="364145"/>
            </a:xfrm>
            <a:prstGeom prst="rect">
              <a:avLst/>
            </a:prstGeom>
            <a:noFill/>
            <a:ln>
              <a:noFill/>
            </a:ln>
          </p:spPr>
          <p:txBody>
            <a:bodyPr spcFirstLastPara="1" wrap="square" lIns="0" tIns="0" rIns="0" bIns="0" anchor="t" anchorCtr="0">
              <a:noAutofit/>
            </a:bodyPr>
            <a:lstStyle/>
            <a:p>
              <a:pPr marL="0" marR="0" lvl="0" indent="0" algn="ctr" rtl="0">
                <a:lnSpc>
                  <a:spcPct val="113062"/>
                </a:lnSpc>
                <a:spcBef>
                  <a:spcPts val="0"/>
                </a:spcBef>
                <a:spcAft>
                  <a:spcPts val="0"/>
                </a:spcAft>
                <a:buNone/>
              </a:pPr>
              <a:r>
                <a:rPr lang="en-US" sz="2400" b="0" i="0" u="none" strike="noStrike" cap="none">
                  <a:solidFill>
                    <a:srgbClr val="FFFFFF"/>
                  </a:solidFill>
                  <a:latin typeface="Roboto Condensed"/>
                  <a:ea typeface="Roboto Condensed"/>
                  <a:cs typeface="Roboto Condensed"/>
                  <a:sym typeface="Roboto Condensed"/>
                </a:rPr>
                <a:t>CPA</a:t>
              </a:r>
              <a:endParaRPr sz="2400"/>
            </a:p>
          </p:txBody>
        </p:sp>
      </p:grpSp>
      <p:grpSp>
        <p:nvGrpSpPr>
          <p:cNvPr id="164" name="Google Shape;164;p16"/>
          <p:cNvGrpSpPr/>
          <p:nvPr/>
        </p:nvGrpSpPr>
        <p:grpSpPr>
          <a:xfrm>
            <a:off x="13413833" y="2477331"/>
            <a:ext cx="3921750" cy="1028417"/>
            <a:chOff x="50" y="270725"/>
            <a:chExt cx="5229000" cy="1371222"/>
          </a:xfrm>
        </p:grpSpPr>
        <p:sp>
          <p:nvSpPr>
            <p:cNvPr id="165" name="Google Shape;165;p16"/>
            <p:cNvSpPr txBox="1"/>
            <p:nvPr/>
          </p:nvSpPr>
          <p:spPr>
            <a:xfrm>
              <a:off x="1642425" y="270725"/>
              <a:ext cx="2158500" cy="539400"/>
            </a:xfrm>
            <a:prstGeom prst="rect">
              <a:avLst/>
            </a:prstGeom>
            <a:noFill/>
            <a:ln>
              <a:noFill/>
            </a:ln>
          </p:spPr>
          <p:txBody>
            <a:bodyPr spcFirstLastPara="1" wrap="square" lIns="0" tIns="0" rIns="0" bIns="0" anchor="t" anchorCtr="0">
              <a:noAutofit/>
            </a:bodyPr>
            <a:lstStyle/>
            <a:p>
              <a:pPr marL="0" marR="0" lvl="0" indent="0" algn="ctr" rtl="0">
                <a:lnSpc>
                  <a:spcPct val="120000"/>
                </a:lnSpc>
                <a:spcBef>
                  <a:spcPts val="0"/>
                </a:spcBef>
                <a:spcAft>
                  <a:spcPts val="0"/>
                </a:spcAft>
                <a:buNone/>
              </a:pPr>
              <a:r>
                <a:rPr lang="en-US" sz="2610" b="1" i="0" u="none" strike="noStrike" cap="none">
                  <a:solidFill>
                    <a:srgbClr val="FFFFFF"/>
                  </a:solidFill>
                  <a:latin typeface="Roboto Condensed"/>
                  <a:ea typeface="Roboto Condensed"/>
                  <a:cs typeface="Roboto Condensed"/>
                  <a:sym typeface="Roboto Condensed"/>
                </a:rPr>
                <a:t>6.94%</a:t>
              </a:r>
              <a:endParaRPr/>
            </a:p>
          </p:txBody>
        </p:sp>
        <p:sp>
          <p:nvSpPr>
            <p:cNvPr id="166" name="Google Shape;166;p16"/>
            <p:cNvSpPr txBox="1"/>
            <p:nvPr/>
          </p:nvSpPr>
          <p:spPr>
            <a:xfrm>
              <a:off x="50" y="926147"/>
              <a:ext cx="5229000" cy="715800"/>
            </a:xfrm>
            <a:prstGeom prst="rect">
              <a:avLst/>
            </a:prstGeom>
            <a:noFill/>
            <a:ln>
              <a:noFill/>
            </a:ln>
          </p:spPr>
          <p:txBody>
            <a:bodyPr spcFirstLastPara="1" wrap="square" lIns="0" tIns="0" rIns="0" bIns="0" anchor="t" anchorCtr="0">
              <a:noAutofit/>
            </a:bodyPr>
            <a:lstStyle/>
            <a:p>
              <a:pPr marL="0" marR="0" lvl="0" indent="0" algn="ctr" rtl="0">
                <a:lnSpc>
                  <a:spcPct val="113062"/>
                </a:lnSpc>
                <a:spcBef>
                  <a:spcPts val="0"/>
                </a:spcBef>
                <a:spcAft>
                  <a:spcPts val="0"/>
                </a:spcAft>
                <a:buNone/>
              </a:pPr>
              <a:r>
                <a:rPr lang="en-US" sz="2400" b="0" i="0" u="none" strike="noStrike" cap="none">
                  <a:solidFill>
                    <a:srgbClr val="FFFFFF"/>
                  </a:solidFill>
                  <a:latin typeface="Roboto Condensed"/>
                  <a:ea typeface="Roboto Condensed"/>
                  <a:cs typeface="Roboto Condensed"/>
                  <a:sym typeface="Roboto Condensed"/>
                </a:rPr>
                <a:t>CONVERSION RATE</a:t>
              </a:r>
              <a:endParaRPr sz="2400"/>
            </a:p>
          </p:txBody>
        </p:sp>
      </p:grpSp>
      <p:grpSp>
        <p:nvGrpSpPr>
          <p:cNvPr id="167" name="Google Shape;167;p16"/>
          <p:cNvGrpSpPr/>
          <p:nvPr/>
        </p:nvGrpSpPr>
        <p:grpSpPr>
          <a:xfrm>
            <a:off x="13699606" y="985912"/>
            <a:ext cx="3350120" cy="814267"/>
            <a:chOff x="0" y="-9525"/>
            <a:chExt cx="4466827" cy="1085690"/>
          </a:xfrm>
        </p:grpSpPr>
        <p:sp>
          <p:nvSpPr>
            <p:cNvPr id="168" name="Google Shape;168;p16"/>
            <p:cNvSpPr txBox="1"/>
            <p:nvPr/>
          </p:nvSpPr>
          <p:spPr>
            <a:xfrm>
              <a:off x="1154199" y="-9525"/>
              <a:ext cx="2158428" cy="539316"/>
            </a:xfrm>
            <a:prstGeom prst="rect">
              <a:avLst/>
            </a:prstGeom>
            <a:noFill/>
            <a:ln>
              <a:noFill/>
            </a:ln>
          </p:spPr>
          <p:txBody>
            <a:bodyPr spcFirstLastPara="1" wrap="square" lIns="0" tIns="0" rIns="0" bIns="0" anchor="t" anchorCtr="0">
              <a:noAutofit/>
            </a:bodyPr>
            <a:lstStyle/>
            <a:p>
              <a:pPr marL="0" marR="0" lvl="0" indent="0" algn="ctr" rtl="0">
                <a:lnSpc>
                  <a:spcPct val="120000"/>
                </a:lnSpc>
                <a:spcBef>
                  <a:spcPts val="0"/>
                </a:spcBef>
                <a:spcAft>
                  <a:spcPts val="0"/>
                </a:spcAft>
                <a:buNone/>
              </a:pPr>
              <a:r>
                <a:rPr lang="en-US" sz="2610" b="1">
                  <a:solidFill>
                    <a:srgbClr val="FFFFFF"/>
                  </a:solidFill>
                  <a:latin typeface="Roboto Condensed"/>
                  <a:ea typeface="Roboto Condensed"/>
                  <a:cs typeface="Roboto Condensed"/>
                  <a:sym typeface="Roboto Condensed"/>
                </a:rPr>
                <a:t>263</a:t>
              </a:r>
              <a:endParaRPr/>
            </a:p>
          </p:txBody>
        </p:sp>
        <p:sp>
          <p:nvSpPr>
            <p:cNvPr id="169" name="Google Shape;169;p16"/>
            <p:cNvSpPr txBox="1"/>
            <p:nvPr/>
          </p:nvSpPr>
          <p:spPr>
            <a:xfrm>
              <a:off x="0" y="712020"/>
              <a:ext cx="4466827" cy="364145"/>
            </a:xfrm>
            <a:prstGeom prst="rect">
              <a:avLst/>
            </a:prstGeom>
            <a:noFill/>
            <a:ln>
              <a:noFill/>
            </a:ln>
          </p:spPr>
          <p:txBody>
            <a:bodyPr spcFirstLastPara="1" wrap="square" lIns="0" tIns="0" rIns="0" bIns="0" anchor="t" anchorCtr="0">
              <a:noAutofit/>
            </a:bodyPr>
            <a:lstStyle/>
            <a:p>
              <a:pPr marL="0" marR="0" lvl="0" indent="0" algn="ctr" rtl="0">
                <a:lnSpc>
                  <a:spcPct val="113062"/>
                </a:lnSpc>
                <a:spcBef>
                  <a:spcPts val="0"/>
                </a:spcBef>
                <a:spcAft>
                  <a:spcPts val="0"/>
                </a:spcAft>
                <a:buNone/>
              </a:pPr>
              <a:r>
                <a:rPr lang="en-US" sz="2400" b="0" i="0" u="none" strike="noStrike" cap="none">
                  <a:solidFill>
                    <a:srgbClr val="FFFFFF"/>
                  </a:solidFill>
                  <a:latin typeface="Roboto Condensed"/>
                  <a:ea typeface="Roboto Condensed"/>
                  <a:cs typeface="Roboto Condensed"/>
                  <a:sym typeface="Roboto Condensed"/>
                </a:rPr>
                <a:t>NO. OF CONVERSIONS </a:t>
              </a:r>
              <a:endParaRPr sz="2400"/>
            </a:p>
          </p:txBody>
        </p:sp>
      </p:grpSp>
      <p:grpSp>
        <p:nvGrpSpPr>
          <p:cNvPr id="170" name="Google Shape;170;p16"/>
          <p:cNvGrpSpPr/>
          <p:nvPr/>
        </p:nvGrpSpPr>
        <p:grpSpPr>
          <a:xfrm>
            <a:off x="7366080" y="2448134"/>
            <a:ext cx="2725310" cy="831420"/>
            <a:chOff x="0" y="-9525"/>
            <a:chExt cx="3633747" cy="1108560"/>
          </a:xfrm>
        </p:grpSpPr>
        <p:sp>
          <p:nvSpPr>
            <p:cNvPr id="171" name="Google Shape;171;p16"/>
            <p:cNvSpPr txBox="1"/>
            <p:nvPr/>
          </p:nvSpPr>
          <p:spPr>
            <a:xfrm>
              <a:off x="737659" y="-9525"/>
              <a:ext cx="2158428" cy="539316"/>
            </a:xfrm>
            <a:prstGeom prst="rect">
              <a:avLst/>
            </a:prstGeom>
            <a:noFill/>
            <a:ln>
              <a:noFill/>
            </a:ln>
          </p:spPr>
          <p:txBody>
            <a:bodyPr spcFirstLastPara="1" wrap="square" lIns="0" tIns="0" rIns="0" bIns="0" anchor="t" anchorCtr="0">
              <a:noAutofit/>
            </a:bodyPr>
            <a:lstStyle/>
            <a:p>
              <a:pPr marL="0" marR="0" lvl="0" indent="0" algn="ctr" rtl="0">
                <a:lnSpc>
                  <a:spcPct val="120000"/>
                </a:lnSpc>
                <a:spcBef>
                  <a:spcPts val="0"/>
                </a:spcBef>
                <a:spcAft>
                  <a:spcPts val="0"/>
                </a:spcAft>
                <a:buNone/>
              </a:pPr>
              <a:r>
                <a:rPr lang="en-US" sz="2610" b="1">
                  <a:solidFill>
                    <a:srgbClr val="FFFFFF"/>
                  </a:solidFill>
                  <a:latin typeface="Roboto Condensed"/>
                  <a:ea typeface="Roboto Condensed"/>
                  <a:cs typeface="Roboto Condensed"/>
                  <a:sym typeface="Roboto Condensed"/>
                </a:rPr>
                <a:t>#3.18</a:t>
              </a:r>
              <a:endParaRPr/>
            </a:p>
          </p:txBody>
        </p:sp>
        <p:sp>
          <p:nvSpPr>
            <p:cNvPr id="172" name="Google Shape;172;p16"/>
            <p:cNvSpPr txBox="1"/>
            <p:nvPr/>
          </p:nvSpPr>
          <p:spPr>
            <a:xfrm>
              <a:off x="0" y="734890"/>
              <a:ext cx="3633747" cy="364145"/>
            </a:xfrm>
            <a:prstGeom prst="rect">
              <a:avLst/>
            </a:prstGeom>
            <a:noFill/>
            <a:ln>
              <a:noFill/>
            </a:ln>
          </p:spPr>
          <p:txBody>
            <a:bodyPr spcFirstLastPara="1" wrap="square" lIns="0" tIns="0" rIns="0" bIns="0" anchor="t" anchorCtr="0">
              <a:noAutofit/>
            </a:bodyPr>
            <a:lstStyle/>
            <a:p>
              <a:pPr marL="0" marR="0" lvl="0" indent="0" algn="ctr" rtl="0">
                <a:lnSpc>
                  <a:spcPct val="113062"/>
                </a:lnSpc>
                <a:spcBef>
                  <a:spcPts val="0"/>
                </a:spcBef>
                <a:spcAft>
                  <a:spcPts val="0"/>
                </a:spcAft>
                <a:buNone/>
              </a:pPr>
              <a:r>
                <a:rPr lang="en-US" sz="2400" b="0" i="0" u="none" strike="noStrike" cap="none">
                  <a:solidFill>
                    <a:srgbClr val="FFFFFF"/>
                  </a:solidFill>
                  <a:latin typeface="Roboto Condensed"/>
                  <a:ea typeface="Roboto Condensed"/>
                  <a:cs typeface="Roboto Condensed"/>
                  <a:sym typeface="Roboto Condensed"/>
                </a:rPr>
                <a:t>CPC</a:t>
              </a:r>
              <a:endParaRPr sz="2400"/>
            </a:p>
          </p:txBody>
        </p:sp>
      </p:grpSp>
      <p:grpSp>
        <p:nvGrpSpPr>
          <p:cNvPr id="173" name="Google Shape;173;p16"/>
          <p:cNvGrpSpPr/>
          <p:nvPr/>
        </p:nvGrpSpPr>
        <p:grpSpPr>
          <a:xfrm>
            <a:off x="13596880" y="3776681"/>
            <a:ext cx="3555675" cy="1137523"/>
            <a:chOff x="0" y="120775"/>
            <a:chExt cx="4740900" cy="1516697"/>
          </a:xfrm>
        </p:grpSpPr>
        <p:sp>
          <p:nvSpPr>
            <p:cNvPr id="174" name="Google Shape;174;p16"/>
            <p:cNvSpPr txBox="1"/>
            <p:nvPr/>
          </p:nvSpPr>
          <p:spPr>
            <a:xfrm>
              <a:off x="1210435" y="120775"/>
              <a:ext cx="2158500" cy="539400"/>
            </a:xfrm>
            <a:prstGeom prst="rect">
              <a:avLst/>
            </a:prstGeom>
            <a:noFill/>
            <a:ln>
              <a:noFill/>
            </a:ln>
          </p:spPr>
          <p:txBody>
            <a:bodyPr spcFirstLastPara="1" wrap="square" lIns="0" tIns="0" rIns="0" bIns="0" anchor="t" anchorCtr="0">
              <a:noAutofit/>
            </a:bodyPr>
            <a:lstStyle/>
            <a:p>
              <a:pPr marL="0" marR="0" lvl="0" indent="0" algn="ctr" rtl="0">
                <a:lnSpc>
                  <a:spcPct val="120000"/>
                </a:lnSpc>
                <a:spcBef>
                  <a:spcPts val="0"/>
                </a:spcBef>
                <a:spcAft>
                  <a:spcPts val="0"/>
                </a:spcAft>
                <a:buNone/>
              </a:pPr>
              <a:r>
                <a:rPr lang="en-US" sz="2610" b="1">
                  <a:solidFill>
                    <a:srgbClr val="FFFFFF"/>
                  </a:solidFill>
                  <a:latin typeface="Roboto Condensed"/>
                  <a:ea typeface="Roboto Condensed"/>
                  <a:cs typeface="Roboto Condensed"/>
                  <a:sym typeface="Roboto Condensed"/>
                </a:rPr>
                <a:t>100%</a:t>
              </a:r>
              <a:endParaRPr/>
            </a:p>
          </p:txBody>
        </p:sp>
        <p:sp>
          <p:nvSpPr>
            <p:cNvPr id="175" name="Google Shape;175;p16"/>
            <p:cNvSpPr txBox="1"/>
            <p:nvPr/>
          </p:nvSpPr>
          <p:spPr>
            <a:xfrm>
              <a:off x="0" y="921672"/>
              <a:ext cx="4740900" cy="715800"/>
            </a:xfrm>
            <a:prstGeom prst="rect">
              <a:avLst/>
            </a:prstGeom>
            <a:noFill/>
            <a:ln>
              <a:noFill/>
            </a:ln>
          </p:spPr>
          <p:txBody>
            <a:bodyPr spcFirstLastPara="1" wrap="square" lIns="0" tIns="0" rIns="0" bIns="0" anchor="t" anchorCtr="0">
              <a:noAutofit/>
            </a:bodyPr>
            <a:lstStyle/>
            <a:p>
              <a:pPr marL="0" marR="0" lvl="0" indent="0" algn="ctr" rtl="0">
                <a:lnSpc>
                  <a:spcPct val="113062"/>
                </a:lnSpc>
                <a:spcBef>
                  <a:spcPts val="0"/>
                </a:spcBef>
                <a:spcAft>
                  <a:spcPts val="0"/>
                </a:spcAft>
                <a:buNone/>
              </a:pPr>
              <a:r>
                <a:rPr lang="en-US" sz="2400">
                  <a:solidFill>
                    <a:srgbClr val="FFFFFF"/>
                  </a:solidFill>
                  <a:latin typeface="Roboto Condensed"/>
                  <a:ea typeface="Roboto Condensed"/>
                  <a:cs typeface="Roboto Condensed"/>
                  <a:sym typeface="Roboto Condensed"/>
                </a:rPr>
                <a:t>MOBILE % OF TOTAL CONV</a:t>
              </a:r>
              <a:endParaRPr sz="2400"/>
            </a:p>
          </p:txBody>
        </p:sp>
      </p:grpSp>
      <p:grpSp>
        <p:nvGrpSpPr>
          <p:cNvPr id="176" name="Google Shape;176;p16"/>
          <p:cNvGrpSpPr/>
          <p:nvPr/>
        </p:nvGrpSpPr>
        <p:grpSpPr>
          <a:xfrm>
            <a:off x="13413725" y="5259136"/>
            <a:ext cx="3921750" cy="786838"/>
            <a:chOff x="-244206" y="-9525"/>
            <a:chExt cx="5229000" cy="1049118"/>
          </a:xfrm>
        </p:grpSpPr>
        <p:sp>
          <p:nvSpPr>
            <p:cNvPr id="177" name="Google Shape;177;p16"/>
            <p:cNvSpPr txBox="1"/>
            <p:nvPr/>
          </p:nvSpPr>
          <p:spPr>
            <a:xfrm>
              <a:off x="1291168" y="-9525"/>
              <a:ext cx="2158428" cy="539316"/>
            </a:xfrm>
            <a:prstGeom prst="rect">
              <a:avLst/>
            </a:prstGeom>
            <a:noFill/>
            <a:ln>
              <a:noFill/>
            </a:ln>
          </p:spPr>
          <p:txBody>
            <a:bodyPr spcFirstLastPara="1" wrap="square" lIns="0" tIns="0" rIns="0" bIns="0" anchor="t" anchorCtr="0">
              <a:noAutofit/>
            </a:bodyPr>
            <a:lstStyle/>
            <a:p>
              <a:pPr marL="0" marR="0" lvl="0" indent="0" algn="ctr" rtl="0">
                <a:lnSpc>
                  <a:spcPct val="120000"/>
                </a:lnSpc>
                <a:spcBef>
                  <a:spcPts val="0"/>
                </a:spcBef>
                <a:spcAft>
                  <a:spcPts val="0"/>
                </a:spcAft>
                <a:buNone/>
              </a:pPr>
              <a:r>
                <a:rPr lang="en-US" sz="2610" b="1">
                  <a:solidFill>
                    <a:srgbClr val="FFFFFF"/>
                  </a:solidFill>
                  <a:latin typeface="Roboto Condensed"/>
                  <a:ea typeface="Roboto Condensed"/>
                  <a:cs typeface="Roboto Condensed"/>
                  <a:sym typeface="Roboto Condensed"/>
                </a:rPr>
                <a:t>100%</a:t>
              </a:r>
              <a:endParaRPr/>
            </a:p>
          </p:txBody>
        </p:sp>
        <p:sp>
          <p:nvSpPr>
            <p:cNvPr id="178" name="Google Shape;178;p16"/>
            <p:cNvSpPr txBox="1"/>
            <p:nvPr/>
          </p:nvSpPr>
          <p:spPr>
            <a:xfrm>
              <a:off x="-244206" y="675393"/>
              <a:ext cx="5229000" cy="364200"/>
            </a:xfrm>
            <a:prstGeom prst="rect">
              <a:avLst/>
            </a:prstGeom>
            <a:noFill/>
            <a:ln>
              <a:noFill/>
            </a:ln>
          </p:spPr>
          <p:txBody>
            <a:bodyPr spcFirstLastPara="1" wrap="square" lIns="0" tIns="0" rIns="0" bIns="0" anchor="t" anchorCtr="0">
              <a:noAutofit/>
            </a:bodyPr>
            <a:lstStyle/>
            <a:p>
              <a:pPr marL="0" marR="0" lvl="0" indent="0" algn="l" rtl="0">
                <a:lnSpc>
                  <a:spcPct val="113062"/>
                </a:lnSpc>
                <a:spcBef>
                  <a:spcPts val="0"/>
                </a:spcBef>
                <a:spcAft>
                  <a:spcPts val="0"/>
                </a:spcAft>
                <a:buNone/>
              </a:pPr>
              <a:r>
                <a:rPr lang="en-US" sz="2400">
                  <a:solidFill>
                    <a:srgbClr val="FFFFFF"/>
                  </a:solidFill>
                  <a:latin typeface="Roboto Condensed"/>
                  <a:ea typeface="Roboto Condensed"/>
                  <a:cs typeface="Roboto Condensed"/>
                  <a:sym typeface="Roboto Condensed"/>
                </a:rPr>
                <a:t>MOBILE FRIENDLY CLICK RATE</a:t>
              </a:r>
              <a:endParaRPr sz="2400"/>
            </a:p>
          </p:txBody>
        </p:sp>
      </p:grpSp>
      <p:grpSp>
        <p:nvGrpSpPr>
          <p:cNvPr id="179" name="Google Shape;179;p16"/>
          <p:cNvGrpSpPr/>
          <p:nvPr/>
        </p:nvGrpSpPr>
        <p:grpSpPr>
          <a:xfrm>
            <a:off x="13540405" y="6721887"/>
            <a:ext cx="3555675" cy="1059607"/>
            <a:chOff x="-75300" y="289708"/>
            <a:chExt cx="4740900" cy="1412810"/>
          </a:xfrm>
        </p:grpSpPr>
        <p:sp>
          <p:nvSpPr>
            <p:cNvPr id="180" name="Google Shape;180;p16"/>
            <p:cNvSpPr txBox="1"/>
            <p:nvPr/>
          </p:nvSpPr>
          <p:spPr>
            <a:xfrm>
              <a:off x="1215835" y="289708"/>
              <a:ext cx="2158500" cy="539400"/>
            </a:xfrm>
            <a:prstGeom prst="rect">
              <a:avLst/>
            </a:prstGeom>
            <a:noFill/>
            <a:ln>
              <a:noFill/>
            </a:ln>
          </p:spPr>
          <p:txBody>
            <a:bodyPr spcFirstLastPara="1" wrap="square" lIns="0" tIns="0" rIns="0" bIns="0" anchor="t" anchorCtr="0">
              <a:noAutofit/>
            </a:bodyPr>
            <a:lstStyle/>
            <a:p>
              <a:pPr marL="0" marR="0" lvl="0" indent="0" algn="ctr" rtl="0">
                <a:lnSpc>
                  <a:spcPct val="120000"/>
                </a:lnSpc>
                <a:spcBef>
                  <a:spcPts val="0"/>
                </a:spcBef>
                <a:spcAft>
                  <a:spcPts val="0"/>
                </a:spcAft>
                <a:buNone/>
              </a:pPr>
              <a:r>
                <a:rPr lang="en-US" sz="2610" b="1" i="0" u="none" strike="noStrike" cap="none">
                  <a:solidFill>
                    <a:srgbClr val="FFFFFF"/>
                  </a:solidFill>
                  <a:latin typeface="Roboto Condensed"/>
                  <a:ea typeface="Roboto Condensed"/>
                  <a:cs typeface="Roboto Condensed"/>
                  <a:sym typeface="Roboto Condensed"/>
                </a:rPr>
                <a:t>0.83%</a:t>
              </a:r>
              <a:endParaRPr/>
            </a:p>
          </p:txBody>
        </p:sp>
        <p:sp>
          <p:nvSpPr>
            <p:cNvPr id="181" name="Google Shape;181;p16"/>
            <p:cNvSpPr txBox="1"/>
            <p:nvPr/>
          </p:nvSpPr>
          <p:spPr>
            <a:xfrm>
              <a:off x="-75300" y="986718"/>
              <a:ext cx="4740900" cy="715800"/>
            </a:xfrm>
            <a:prstGeom prst="rect">
              <a:avLst/>
            </a:prstGeom>
            <a:noFill/>
            <a:ln>
              <a:noFill/>
            </a:ln>
          </p:spPr>
          <p:txBody>
            <a:bodyPr spcFirstLastPara="1" wrap="square" lIns="0" tIns="0" rIns="0" bIns="0" anchor="t" anchorCtr="0">
              <a:noAutofit/>
            </a:bodyPr>
            <a:lstStyle/>
            <a:p>
              <a:pPr marL="0" marR="0" lvl="0" indent="0" algn="ctr" rtl="0">
                <a:lnSpc>
                  <a:spcPct val="113062"/>
                </a:lnSpc>
                <a:spcBef>
                  <a:spcPts val="0"/>
                </a:spcBef>
                <a:spcAft>
                  <a:spcPts val="0"/>
                </a:spcAft>
                <a:buNone/>
              </a:pPr>
              <a:r>
                <a:rPr lang="en-US" sz="2400">
                  <a:solidFill>
                    <a:srgbClr val="FFFFFF"/>
                  </a:solidFill>
                  <a:latin typeface="Roboto Condensed"/>
                  <a:ea typeface="Roboto Condensed"/>
                  <a:cs typeface="Roboto Condensed"/>
                  <a:sym typeface="Roboto Condensed"/>
                </a:rPr>
                <a:t>CTR</a:t>
              </a:r>
              <a:endParaRPr sz="2400"/>
            </a:p>
          </p:txBody>
        </p:sp>
      </p:grpSp>
      <p:grpSp>
        <p:nvGrpSpPr>
          <p:cNvPr id="182" name="Google Shape;182;p16"/>
          <p:cNvGrpSpPr/>
          <p:nvPr/>
        </p:nvGrpSpPr>
        <p:grpSpPr>
          <a:xfrm>
            <a:off x="7276821" y="3776665"/>
            <a:ext cx="2903827" cy="831420"/>
            <a:chOff x="0" y="-9525"/>
            <a:chExt cx="3871770" cy="1108560"/>
          </a:xfrm>
        </p:grpSpPr>
        <p:sp>
          <p:nvSpPr>
            <p:cNvPr id="183" name="Google Shape;183;p16"/>
            <p:cNvSpPr txBox="1"/>
            <p:nvPr/>
          </p:nvSpPr>
          <p:spPr>
            <a:xfrm>
              <a:off x="856671" y="-9525"/>
              <a:ext cx="2158428" cy="539316"/>
            </a:xfrm>
            <a:prstGeom prst="rect">
              <a:avLst/>
            </a:prstGeom>
            <a:noFill/>
            <a:ln>
              <a:noFill/>
            </a:ln>
          </p:spPr>
          <p:txBody>
            <a:bodyPr spcFirstLastPara="1" wrap="square" lIns="0" tIns="0" rIns="0" bIns="0" anchor="t" anchorCtr="0">
              <a:noAutofit/>
            </a:bodyPr>
            <a:lstStyle/>
            <a:p>
              <a:pPr marL="0" marR="0" lvl="0" indent="0" algn="ctr" rtl="0">
                <a:lnSpc>
                  <a:spcPct val="120000"/>
                </a:lnSpc>
                <a:spcBef>
                  <a:spcPts val="0"/>
                </a:spcBef>
                <a:spcAft>
                  <a:spcPts val="0"/>
                </a:spcAft>
                <a:buNone/>
              </a:pPr>
              <a:r>
                <a:rPr lang="en-US" sz="2610" b="1" i="0" u="none" strike="noStrike" cap="none">
                  <a:solidFill>
                    <a:srgbClr val="FFFFFF"/>
                  </a:solidFill>
                  <a:latin typeface="Roboto Condensed"/>
                  <a:ea typeface="Roboto Condensed"/>
                  <a:cs typeface="Roboto Condensed"/>
                  <a:sym typeface="Roboto Condensed"/>
                </a:rPr>
                <a:t>RESULT</a:t>
              </a:r>
              <a:endParaRPr/>
            </a:p>
          </p:txBody>
        </p:sp>
        <p:sp>
          <p:nvSpPr>
            <p:cNvPr id="184" name="Google Shape;184;p16"/>
            <p:cNvSpPr txBox="1"/>
            <p:nvPr/>
          </p:nvSpPr>
          <p:spPr>
            <a:xfrm>
              <a:off x="0" y="734890"/>
              <a:ext cx="3871770" cy="364145"/>
            </a:xfrm>
            <a:prstGeom prst="rect">
              <a:avLst/>
            </a:prstGeom>
            <a:noFill/>
            <a:ln>
              <a:noFill/>
            </a:ln>
          </p:spPr>
          <p:txBody>
            <a:bodyPr spcFirstLastPara="1" wrap="square" lIns="0" tIns="0" rIns="0" bIns="0" anchor="t" anchorCtr="0">
              <a:noAutofit/>
            </a:bodyPr>
            <a:lstStyle/>
            <a:p>
              <a:pPr marL="0" marR="0" lvl="0" indent="0" algn="ctr" rtl="0">
                <a:lnSpc>
                  <a:spcPct val="113062"/>
                </a:lnSpc>
                <a:spcBef>
                  <a:spcPts val="0"/>
                </a:spcBef>
                <a:spcAft>
                  <a:spcPts val="0"/>
                </a:spcAft>
                <a:buNone/>
              </a:pPr>
              <a:r>
                <a:rPr lang="en-US" sz="2400" b="0" i="0" u="none" strike="noStrike" cap="none">
                  <a:solidFill>
                    <a:srgbClr val="FFFFFF"/>
                  </a:solidFill>
                  <a:latin typeface="Roboto Condensed"/>
                  <a:ea typeface="Roboto Condensed"/>
                  <a:cs typeface="Roboto Condensed"/>
                  <a:sym typeface="Roboto Condensed"/>
                </a:rPr>
                <a:t>IMPRESSION SHARE</a:t>
              </a:r>
              <a:endParaRPr sz="2400"/>
            </a:p>
          </p:txBody>
        </p:sp>
      </p:grpSp>
      <p:grpSp>
        <p:nvGrpSpPr>
          <p:cNvPr id="185" name="Google Shape;185;p16"/>
          <p:cNvGrpSpPr/>
          <p:nvPr/>
        </p:nvGrpSpPr>
        <p:grpSpPr>
          <a:xfrm>
            <a:off x="7276821" y="5244341"/>
            <a:ext cx="2903827" cy="831420"/>
            <a:chOff x="0" y="-9525"/>
            <a:chExt cx="3871770" cy="1108560"/>
          </a:xfrm>
        </p:grpSpPr>
        <p:sp>
          <p:nvSpPr>
            <p:cNvPr id="186" name="Google Shape;186;p16"/>
            <p:cNvSpPr txBox="1"/>
            <p:nvPr/>
          </p:nvSpPr>
          <p:spPr>
            <a:xfrm>
              <a:off x="856671" y="-9525"/>
              <a:ext cx="2158428" cy="539316"/>
            </a:xfrm>
            <a:prstGeom prst="rect">
              <a:avLst/>
            </a:prstGeom>
            <a:noFill/>
            <a:ln>
              <a:noFill/>
            </a:ln>
          </p:spPr>
          <p:txBody>
            <a:bodyPr spcFirstLastPara="1" wrap="square" lIns="0" tIns="0" rIns="0" bIns="0" anchor="t" anchorCtr="0">
              <a:noAutofit/>
            </a:bodyPr>
            <a:lstStyle/>
            <a:p>
              <a:pPr marL="0" marR="0" lvl="0" indent="0" algn="ctr" rtl="0">
                <a:lnSpc>
                  <a:spcPct val="120000"/>
                </a:lnSpc>
                <a:spcBef>
                  <a:spcPts val="0"/>
                </a:spcBef>
                <a:spcAft>
                  <a:spcPts val="0"/>
                </a:spcAft>
                <a:buNone/>
              </a:pPr>
              <a:r>
                <a:rPr lang="en-US" sz="2610" b="1">
                  <a:solidFill>
                    <a:srgbClr val="FFFFFF"/>
                  </a:solidFill>
                  <a:latin typeface="Roboto Condensed"/>
                  <a:ea typeface="Roboto Condensed"/>
                  <a:cs typeface="Roboto Condensed"/>
                  <a:sym typeface="Roboto Condensed"/>
                </a:rPr>
                <a:t>4/10</a:t>
              </a:r>
              <a:endParaRPr/>
            </a:p>
          </p:txBody>
        </p:sp>
        <p:sp>
          <p:nvSpPr>
            <p:cNvPr id="187" name="Google Shape;187;p16"/>
            <p:cNvSpPr txBox="1"/>
            <p:nvPr/>
          </p:nvSpPr>
          <p:spPr>
            <a:xfrm>
              <a:off x="0" y="734890"/>
              <a:ext cx="3871770" cy="364145"/>
            </a:xfrm>
            <a:prstGeom prst="rect">
              <a:avLst/>
            </a:prstGeom>
            <a:noFill/>
            <a:ln>
              <a:noFill/>
            </a:ln>
          </p:spPr>
          <p:txBody>
            <a:bodyPr spcFirstLastPara="1" wrap="square" lIns="0" tIns="0" rIns="0" bIns="0" anchor="t" anchorCtr="0">
              <a:noAutofit/>
            </a:bodyPr>
            <a:lstStyle/>
            <a:p>
              <a:pPr marL="0" marR="0" lvl="0" indent="0" algn="ctr" rtl="0">
                <a:lnSpc>
                  <a:spcPct val="113062"/>
                </a:lnSpc>
                <a:spcBef>
                  <a:spcPts val="0"/>
                </a:spcBef>
                <a:spcAft>
                  <a:spcPts val="0"/>
                </a:spcAft>
                <a:buNone/>
              </a:pPr>
              <a:r>
                <a:rPr lang="en-US" sz="2400" b="0" i="0" u="none" strike="noStrike" cap="none">
                  <a:solidFill>
                    <a:srgbClr val="FFFFFF"/>
                  </a:solidFill>
                  <a:latin typeface="Roboto Condensed"/>
                  <a:ea typeface="Roboto Condensed"/>
                  <a:cs typeface="Roboto Condensed"/>
                  <a:sym typeface="Roboto Condensed"/>
                </a:rPr>
                <a:t>QUALITY SCORE</a:t>
              </a:r>
              <a:endParaRPr sz="2400"/>
            </a:p>
          </p:txBody>
        </p:sp>
      </p:grpSp>
      <p:grpSp>
        <p:nvGrpSpPr>
          <p:cNvPr id="188" name="Google Shape;188;p16"/>
          <p:cNvGrpSpPr/>
          <p:nvPr/>
        </p:nvGrpSpPr>
        <p:grpSpPr>
          <a:xfrm>
            <a:off x="7276821" y="6650995"/>
            <a:ext cx="2903827" cy="831420"/>
            <a:chOff x="0" y="-9525"/>
            <a:chExt cx="3871770" cy="1108560"/>
          </a:xfrm>
        </p:grpSpPr>
        <p:sp>
          <p:nvSpPr>
            <p:cNvPr id="189" name="Google Shape;189;p16"/>
            <p:cNvSpPr txBox="1"/>
            <p:nvPr/>
          </p:nvSpPr>
          <p:spPr>
            <a:xfrm>
              <a:off x="856671" y="-9525"/>
              <a:ext cx="2158428" cy="539316"/>
            </a:xfrm>
            <a:prstGeom prst="rect">
              <a:avLst/>
            </a:prstGeom>
            <a:noFill/>
            <a:ln>
              <a:noFill/>
            </a:ln>
          </p:spPr>
          <p:txBody>
            <a:bodyPr spcFirstLastPara="1" wrap="square" lIns="0" tIns="0" rIns="0" bIns="0" anchor="t" anchorCtr="0">
              <a:noAutofit/>
            </a:bodyPr>
            <a:lstStyle/>
            <a:p>
              <a:pPr marL="0" marR="0" lvl="0" indent="0" algn="ctr" rtl="0">
                <a:lnSpc>
                  <a:spcPct val="120000"/>
                </a:lnSpc>
                <a:spcBef>
                  <a:spcPts val="0"/>
                </a:spcBef>
                <a:spcAft>
                  <a:spcPts val="0"/>
                </a:spcAft>
                <a:buNone/>
              </a:pPr>
              <a:r>
                <a:rPr lang="en-US" sz="2610" b="1">
                  <a:solidFill>
                    <a:srgbClr val="FFFFFF"/>
                  </a:solidFill>
                  <a:latin typeface="Roboto Condensed"/>
                  <a:ea typeface="Roboto Condensed"/>
                  <a:cs typeface="Roboto Condensed"/>
                  <a:sym typeface="Roboto Condensed"/>
                </a:rPr>
                <a:t>79.29%</a:t>
              </a:r>
              <a:endParaRPr/>
            </a:p>
          </p:txBody>
        </p:sp>
        <p:sp>
          <p:nvSpPr>
            <p:cNvPr id="190" name="Google Shape;190;p16"/>
            <p:cNvSpPr txBox="1"/>
            <p:nvPr/>
          </p:nvSpPr>
          <p:spPr>
            <a:xfrm>
              <a:off x="0" y="734890"/>
              <a:ext cx="3871770" cy="364145"/>
            </a:xfrm>
            <a:prstGeom prst="rect">
              <a:avLst/>
            </a:prstGeom>
            <a:noFill/>
            <a:ln>
              <a:noFill/>
            </a:ln>
          </p:spPr>
          <p:txBody>
            <a:bodyPr spcFirstLastPara="1" wrap="square" lIns="0" tIns="0" rIns="0" bIns="0" anchor="t" anchorCtr="0">
              <a:noAutofit/>
            </a:bodyPr>
            <a:lstStyle/>
            <a:p>
              <a:pPr marL="0" marR="0" lvl="0" indent="0" algn="ctr" rtl="0">
                <a:lnSpc>
                  <a:spcPct val="113062"/>
                </a:lnSpc>
                <a:spcBef>
                  <a:spcPts val="0"/>
                </a:spcBef>
                <a:spcAft>
                  <a:spcPts val="0"/>
                </a:spcAft>
                <a:buNone/>
              </a:pPr>
              <a:r>
                <a:rPr lang="en-US" sz="2400">
                  <a:solidFill>
                    <a:srgbClr val="FFFFFF"/>
                  </a:solidFill>
                  <a:latin typeface="Roboto Condensed"/>
                  <a:ea typeface="Roboto Condensed"/>
                  <a:cs typeface="Roboto Condensed"/>
                  <a:sym typeface="Roboto Condensed"/>
                </a:rPr>
                <a:t>% TOP IMPR SHARE</a:t>
              </a:r>
              <a:endParaRPr sz="2400"/>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38B6FF"/>
        </a:solidFill>
        <a:effectLst/>
      </p:bgPr>
    </p:bg>
    <p:spTree>
      <p:nvGrpSpPr>
        <p:cNvPr id="1" name="Shape 194"/>
        <p:cNvGrpSpPr/>
        <p:nvPr/>
      </p:nvGrpSpPr>
      <p:grpSpPr>
        <a:xfrm>
          <a:off x="0" y="0"/>
          <a:ext cx="0" cy="0"/>
          <a:chOff x="0" y="0"/>
          <a:chExt cx="0" cy="0"/>
        </a:xfrm>
      </p:grpSpPr>
      <p:grpSp>
        <p:nvGrpSpPr>
          <p:cNvPr id="195" name="Google Shape;195;p17"/>
          <p:cNvGrpSpPr/>
          <p:nvPr/>
        </p:nvGrpSpPr>
        <p:grpSpPr>
          <a:xfrm>
            <a:off x="-2988325" y="-3850875"/>
            <a:ext cx="9182218" cy="9223375"/>
            <a:chOff x="-5219300" y="-2972100"/>
            <a:chExt cx="9182218" cy="9223375"/>
          </a:xfrm>
        </p:grpSpPr>
        <p:sp>
          <p:nvSpPr>
            <p:cNvPr id="196" name="Google Shape;196;p17"/>
            <p:cNvSpPr/>
            <p:nvPr/>
          </p:nvSpPr>
          <p:spPr>
            <a:xfrm>
              <a:off x="-5219300" y="-2972100"/>
              <a:ext cx="9182218" cy="9223375"/>
            </a:xfrm>
            <a:custGeom>
              <a:avLst/>
              <a:gdLst/>
              <a:ahLst/>
              <a:cxnLst/>
              <a:rect l="l" t="t" r="r" b="b"/>
              <a:pathLst>
                <a:path w="6321665" h="6350000" extrusionOk="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7"/>
            <p:cNvSpPr/>
            <p:nvPr/>
          </p:nvSpPr>
          <p:spPr>
            <a:xfrm>
              <a:off x="-4988219" y="-2739983"/>
              <a:ext cx="8723898" cy="8763000"/>
            </a:xfrm>
            <a:custGeom>
              <a:avLst/>
              <a:gdLst/>
              <a:ahLst/>
              <a:cxnLst/>
              <a:rect l="l" t="t" r="r" b="b"/>
              <a:pathLst>
                <a:path w="6321665" h="6350000" extrusionOk="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F62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8" name="Google Shape;198;p17"/>
          <p:cNvSpPr txBox="1"/>
          <p:nvPr/>
        </p:nvSpPr>
        <p:spPr>
          <a:xfrm>
            <a:off x="1028700" y="1019175"/>
            <a:ext cx="4339800" cy="2149500"/>
          </a:xfrm>
          <a:prstGeom prst="rect">
            <a:avLst/>
          </a:prstGeom>
          <a:noFill/>
          <a:ln>
            <a:noFill/>
          </a:ln>
        </p:spPr>
        <p:txBody>
          <a:bodyPr spcFirstLastPara="1" wrap="square" lIns="0" tIns="0" rIns="0" bIns="0" anchor="t" anchorCtr="0">
            <a:noAutofit/>
          </a:bodyPr>
          <a:lstStyle/>
          <a:p>
            <a:pPr marL="0" marR="0" lvl="0" indent="0" algn="l" rtl="0">
              <a:lnSpc>
                <a:spcPct val="120008"/>
              </a:lnSpc>
              <a:spcBef>
                <a:spcPts val="0"/>
              </a:spcBef>
              <a:spcAft>
                <a:spcPts val="0"/>
              </a:spcAft>
              <a:buNone/>
            </a:pPr>
            <a:r>
              <a:rPr lang="en-US" sz="7037" b="1" i="0" u="none" strike="noStrike" cap="none">
                <a:solidFill>
                  <a:srgbClr val="FFFFFF"/>
                </a:solidFill>
                <a:latin typeface="Roboto Condensed"/>
                <a:ea typeface="Roboto Condensed"/>
                <a:cs typeface="Roboto Condensed"/>
                <a:sym typeface="Roboto Condensed"/>
              </a:rPr>
              <a:t>CAMPAIGN REVIEW</a:t>
            </a:r>
            <a:endParaRPr/>
          </a:p>
        </p:txBody>
      </p:sp>
      <p:sp>
        <p:nvSpPr>
          <p:cNvPr id="199" name="Google Shape;199;p17"/>
          <p:cNvSpPr txBox="1"/>
          <p:nvPr/>
        </p:nvSpPr>
        <p:spPr>
          <a:xfrm>
            <a:off x="5935413" y="4109403"/>
            <a:ext cx="10691790" cy="3656049"/>
          </a:xfrm>
          <a:prstGeom prst="rect">
            <a:avLst/>
          </a:prstGeom>
          <a:noFill/>
          <a:ln>
            <a:noFill/>
          </a:ln>
        </p:spPr>
        <p:txBody>
          <a:bodyPr spcFirstLastPara="1" wrap="square" lIns="0" tIns="0" rIns="0" bIns="0" anchor="t" anchorCtr="0">
            <a:noAutofit/>
          </a:bodyPr>
          <a:lstStyle/>
          <a:p>
            <a:pPr marL="0" marR="0" lvl="0" indent="0" algn="ctr" rtl="0">
              <a:lnSpc>
                <a:spcPct val="113012"/>
              </a:lnSpc>
              <a:spcBef>
                <a:spcPts val="0"/>
              </a:spcBef>
              <a:spcAft>
                <a:spcPts val="0"/>
              </a:spcAft>
              <a:buNone/>
            </a:pPr>
            <a:r>
              <a:rPr lang="en-US" sz="3243">
                <a:solidFill>
                  <a:srgbClr val="FFFFFF"/>
                </a:solidFill>
                <a:latin typeface="Roboto Condensed"/>
                <a:ea typeface="Roboto Condensed"/>
                <a:cs typeface="Roboto Condensed"/>
                <a:sym typeface="Roboto Condensed"/>
              </a:rPr>
              <a:t>By pairing landing page with keywords, focused on mobile and phone calls to increase new patient leads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F628E"/>
        </a:solidFill>
        <a:effectLst/>
      </p:bgPr>
    </p:bg>
    <p:spTree>
      <p:nvGrpSpPr>
        <p:cNvPr id="1" name="Shape 203"/>
        <p:cNvGrpSpPr/>
        <p:nvPr/>
      </p:nvGrpSpPr>
      <p:grpSpPr>
        <a:xfrm>
          <a:off x="0" y="0"/>
          <a:ext cx="0" cy="0"/>
          <a:chOff x="0" y="0"/>
          <a:chExt cx="0" cy="0"/>
        </a:xfrm>
      </p:grpSpPr>
      <p:sp>
        <p:nvSpPr>
          <p:cNvPr id="204" name="Google Shape;204;p18"/>
          <p:cNvSpPr txBox="1"/>
          <p:nvPr/>
        </p:nvSpPr>
        <p:spPr>
          <a:xfrm>
            <a:off x="4387502" y="1903481"/>
            <a:ext cx="7989300" cy="2721300"/>
          </a:xfrm>
          <a:prstGeom prst="rect">
            <a:avLst/>
          </a:prstGeom>
          <a:noFill/>
          <a:ln>
            <a:noFill/>
          </a:ln>
        </p:spPr>
        <p:txBody>
          <a:bodyPr spcFirstLastPara="1" wrap="square" lIns="0" tIns="0" rIns="0" bIns="0" anchor="t" anchorCtr="0">
            <a:noAutofit/>
          </a:bodyPr>
          <a:lstStyle/>
          <a:p>
            <a:pPr marL="0" marR="0" lvl="0" indent="0" algn="l" rtl="0">
              <a:lnSpc>
                <a:spcPct val="120023"/>
              </a:lnSpc>
              <a:spcBef>
                <a:spcPts val="0"/>
              </a:spcBef>
              <a:spcAft>
                <a:spcPts val="0"/>
              </a:spcAft>
              <a:buNone/>
            </a:pPr>
            <a:r>
              <a:rPr lang="en-US" sz="2400" b="1" i="0" u="none" strike="noStrike" cap="none">
                <a:solidFill>
                  <a:srgbClr val="FFFFFF"/>
                </a:solidFill>
                <a:latin typeface="Roboto Condensed"/>
                <a:ea typeface="Roboto Condensed"/>
                <a:cs typeface="Roboto Condensed"/>
                <a:sym typeface="Roboto Condensed"/>
              </a:rPr>
              <a:t>CPA - </a:t>
            </a:r>
            <a:r>
              <a:rPr lang="en-US" sz="2400" b="0" i="0" u="none" strike="noStrike" cap="none">
                <a:solidFill>
                  <a:srgbClr val="FFFFFF"/>
                </a:solidFill>
                <a:latin typeface="Roboto Condensed"/>
                <a:ea typeface="Roboto Condensed"/>
                <a:cs typeface="Roboto Condensed"/>
                <a:sym typeface="Roboto Condensed"/>
              </a:rPr>
              <a:t>CPA WILL GIVE YOU AN ESTIMATE OF HOW MUCH YOUR NEW CUSTOMERS ARE COSTING YOU AND HELP YOU DETERMINE WHETHER YOUR STRATEGY NEEDS TO BE REVISED. UNLIKE THE CONVERSION RATE, WHICH IS AN INDICATOR OF SUCCESS, COST PER ACQUISITION IS A FINANCIAL METRIC USED TO MEASURE THE REVENUE IMPACT OF A MARKETING CAMPAIGN.</a:t>
            </a:r>
            <a:endParaRPr sz="2400"/>
          </a:p>
        </p:txBody>
      </p:sp>
      <p:sp>
        <p:nvSpPr>
          <p:cNvPr id="205" name="Google Shape;205;p18"/>
          <p:cNvSpPr txBox="1"/>
          <p:nvPr/>
        </p:nvSpPr>
        <p:spPr>
          <a:xfrm>
            <a:off x="4387502" y="5305180"/>
            <a:ext cx="11019900" cy="1557900"/>
          </a:xfrm>
          <a:prstGeom prst="rect">
            <a:avLst/>
          </a:prstGeom>
          <a:noFill/>
          <a:ln>
            <a:noFill/>
          </a:ln>
        </p:spPr>
        <p:txBody>
          <a:bodyPr spcFirstLastPara="1" wrap="square" lIns="0" tIns="0" rIns="0" bIns="0" anchor="t" anchorCtr="0">
            <a:noAutofit/>
          </a:bodyPr>
          <a:lstStyle/>
          <a:p>
            <a:pPr marL="0" marR="0" lvl="0" indent="0" algn="l" rtl="0">
              <a:lnSpc>
                <a:spcPct val="119960"/>
              </a:lnSpc>
              <a:spcBef>
                <a:spcPts val="0"/>
              </a:spcBef>
              <a:spcAft>
                <a:spcPts val="0"/>
              </a:spcAft>
              <a:buNone/>
            </a:pPr>
            <a:r>
              <a:rPr lang="en-US" sz="2400" b="0" i="0" u="none" strike="noStrike" cap="none">
                <a:solidFill>
                  <a:srgbClr val="FFFFFF"/>
                </a:solidFill>
                <a:latin typeface="Roboto Condensed"/>
                <a:ea typeface="Roboto Condensed"/>
                <a:cs typeface="Roboto Condensed"/>
                <a:sym typeface="Roboto Condensed"/>
              </a:rPr>
              <a:t>C</a:t>
            </a:r>
            <a:r>
              <a:rPr lang="en-US" sz="2400" b="1" i="0" u="none" strike="noStrike" cap="none">
                <a:solidFill>
                  <a:srgbClr val="FFFFFF"/>
                </a:solidFill>
                <a:latin typeface="Roboto Condensed"/>
                <a:ea typeface="Roboto Condensed"/>
                <a:cs typeface="Roboto Condensed"/>
                <a:sym typeface="Roboto Condensed"/>
              </a:rPr>
              <a:t>PC -</a:t>
            </a:r>
            <a:r>
              <a:rPr lang="en-US" sz="2400" b="0" i="0" u="none" strike="noStrike" cap="none">
                <a:solidFill>
                  <a:srgbClr val="FFFFFF"/>
                </a:solidFill>
                <a:latin typeface="Roboto Condensed"/>
                <a:ea typeface="Roboto Condensed"/>
                <a:cs typeface="Roboto Condensed"/>
                <a:sym typeface="Roboto Condensed"/>
              </a:rPr>
              <a:t> CPC IS THE MOST IMPORTANT FACTOR THAT DECIDES THE EARNINGS OF THE PUBLISHERS. AS FAR AS WE HAVE ANALYZED CPC DEPENDS ON THREE SIMPLE FACTORS – COUNTRY, KEYWORDS AND QUALITY/AGE OF THE SITE.IMPRESSION SHARE -</a:t>
            </a:r>
            <a:endParaRPr sz="2400"/>
          </a:p>
        </p:txBody>
      </p:sp>
      <p:sp>
        <p:nvSpPr>
          <p:cNvPr id="206" name="Google Shape;206;p18"/>
          <p:cNvSpPr txBox="1"/>
          <p:nvPr/>
        </p:nvSpPr>
        <p:spPr>
          <a:xfrm>
            <a:off x="4387502" y="7543344"/>
            <a:ext cx="11019757" cy="1557755"/>
          </a:xfrm>
          <a:prstGeom prst="rect">
            <a:avLst/>
          </a:prstGeom>
          <a:noFill/>
          <a:ln>
            <a:noFill/>
          </a:ln>
        </p:spPr>
        <p:txBody>
          <a:bodyPr spcFirstLastPara="1" wrap="square" lIns="0" tIns="0" rIns="0" bIns="0" anchor="t" anchorCtr="0">
            <a:noAutofit/>
          </a:bodyPr>
          <a:lstStyle/>
          <a:p>
            <a:pPr marL="0" marR="0" lvl="0" indent="0" algn="l" rtl="0">
              <a:lnSpc>
                <a:spcPct val="119960"/>
              </a:lnSpc>
              <a:spcBef>
                <a:spcPts val="0"/>
              </a:spcBef>
              <a:spcAft>
                <a:spcPts val="0"/>
              </a:spcAft>
              <a:buNone/>
            </a:pPr>
            <a:r>
              <a:rPr lang="en-US" sz="2400" b="1" i="0" u="none" strike="noStrike" cap="none">
                <a:solidFill>
                  <a:srgbClr val="FFFFFF"/>
                </a:solidFill>
                <a:latin typeface="Roboto Condensed"/>
                <a:ea typeface="Roboto Condensed"/>
                <a:cs typeface="Roboto Condensed"/>
                <a:sym typeface="Roboto Condensed"/>
              </a:rPr>
              <a:t>IMPRESSION SHARE - </a:t>
            </a:r>
            <a:r>
              <a:rPr lang="en-US" sz="2400" b="0" i="0" u="none" strike="noStrike" cap="none">
                <a:solidFill>
                  <a:srgbClr val="FFFFFF"/>
                </a:solidFill>
                <a:latin typeface="Roboto Condensed"/>
                <a:ea typeface="Roboto Condensed"/>
                <a:cs typeface="Roboto Condensed"/>
                <a:sym typeface="Roboto Condensed"/>
              </a:rPr>
              <a:t>IMPRESSION SHARE AS AN IMPORTANT METRIC THAT SHOWS ADVERTISERS HOW MUCH MORE THEY COULD DO WITH THEIR CURRENT AD CAMPAIGNS. MOST OF THE OTHER METRICS SHOW ADVERTISERS CURRENT STATS ON ONGOING CAMPAIGNS, RATHER THAN POTENTIAL OPPORTUNITIES.</a:t>
            </a:r>
            <a:endParaRPr sz="2400"/>
          </a:p>
        </p:txBody>
      </p:sp>
      <p:sp>
        <p:nvSpPr>
          <p:cNvPr id="207" name="Google Shape;207;p18"/>
          <p:cNvSpPr/>
          <p:nvPr/>
        </p:nvSpPr>
        <p:spPr>
          <a:xfrm>
            <a:off x="12646149" y="-3124847"/>
            <a:ext cx="7064461" cy="6889750"/>
          </a:xfrm>
          <a:custGeom>
            <a:avLst/>
            <a:gdLst/>
            <a:ahLst/>
            <a:cxnLst/>
            <a:rect l="l" t="t" r="r" b="b"/>
            <a:pathLst>
              <a:path w="6321665" h="6350000" extrusionOk="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38B6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a:t>x</a:t>
            </a:r>
            <a:endParaRPr/>
          </a:p>
        </p:txBody>
      </p:sp>
      <p:sp>
        <p:nvSpPr>
          <p:cNvPr id="208" name="Google Shape;208;p18"/>
          <p:cNvSpPr txBox="1"/>
          <p:nvPr/>
        </p:nvSpPr>
        <p:spPr>
          <a:xfrm>
            <a:off x="13748477" y="1009650"/>
            <a:ext cx="4025173" cy="1011513"/>
          </a:xfrm>
          <a:prstGeom prst="rect">
            <a:avLst/>
          </a:prstGeom>
          <a:noFill/>
          <a:ln>
            <a:noFill/>
          </a:ln>
        </p:spPr>
        <p:txBody>
          <a:bodyPr spcFirstLastPara="1" wrap="square" lIns="0" tIns="0" rIns="0" bIns="0" anchor="t" anchorCtr="0">
            <a:noAutofit/>
          </a:bodyPr>
          <a:lstStyle/>
          <a:p>
            <a:pPr marL="0" marR="0" lvl="0" indent="0" algn="ctr" rtl="0">
              <a:lnSpc>
                <a:spcPct val="120027"/>
              </a:lnSpc>
              <a:spcBef>
                <a:spcPts val="0"/>
              </a:spcBef>
              <a:spcAft>
                <a:spcPts val="0"/>
              </a:spcAft>
              <a:buNone/>
            </a:pPr>
            <a:r>
              <a:rPr lang="en-US" sz="6526" b="1" i="0" u="none" strike="noStrike" cap="none">
                <a:solidFill>
                  <a:srgbClr val="FFFFFF"/>
                </a:solidFill>
                <a:latin typeface="Roboto Condensed"/>
                <a:ea typeface="Roboto Condensed"/>
                <a:cs typeface="Roboto Condensed"/>
                <a:sym typeface="Roboto Condensed"/>
              </a:rPr>
              <a:t>GLOSSARY</a:t>
            </a:r>
            <a:endParaRPr/>
          </a:p>
        </p:txBody>
      </p:sp>
      <p:pic>
        <p:nvPicPr>
          <p:cNvPr id="209" name="Google Shape;209;p18"/>
          <p:cNvPicPr preferRelativeResize="0"/>
          <p:nvPr/>
        </p:nvPicPr>
        <p:blipFill rotWithShape="1">
          <a:blip r:embed="rId3">
            <a:alphaModFix/>
          </a:blip>
          <a:srcRect/>
          <a:stretch/>
        </p:blipFill>
        <p:spPr>
          <a:xfrm>
            <a:off x="1345428" y="2633136"/>
            <a:ext cx="2462581" cy="2098731"/>
          </a:xfrm>
          <a:prstGeom prst="rect">
            <a:avLst/>
          </a:prstGeom>
          <a:noFill/>
          <a:ln>
            <a:noFill/>
          </a:ln>
        </p:spPr>
      </p:pic>
      <p:pic>
        <p:nvPicPr>
          <p:cNvPr id="210" name="Google Shape;210;p18"/>
          <p:cNvPicPr preferRelativeResize="0"/>
          <p:nvPr/>
        </p:nvPicPr>
        <p:blipFill rotWithShape="1">
          <a:blip r:embed="rId4">
            <a:alphaModFix/>
          </a:blip>
          <a:srcRect/>
          <a:stretch/>
        </p:blipFill>
        <p:spPr>
          <a:xfrm>
            <a:off x="1543686" y="5521542"/>
            <a:ext cx="1669546" cy="1548230"/>
          </a:xfrm>
          <a:prstGeom prst="rect">
            <a:avLst/>
          </a:prstGeom>
          <a:noFill/>
          <a:ln>
            <a:noFill/>
          </a:ln>
        </p:spPr>
      </p:pic>
      <p:pic>
        <p:nvPicPr>
          <p:cNvPr id="211" name="Google Shape;211;p18"/>
          <p:cNvPicPr preferRelativeResize="0"/>
          <p:nvPr/>
        </p:nvPicPr>
        <p:blipFill rotWithShape="1">
          <a:blip r:embed="rId5">
            <a:alphaModFix/>
          </a:blip>
          <a:srcRect/>
          <a:stretch/>
        </p:blipFill>
        <p:spPr>
          <a:xfrm>
            <a:off x="1543686" y="7686986"/>
            <a:ext cx="2066064" cy="127999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F628E"/>
        </a:solidFill>
        <a:effectLst/>
      </p:bgPr>
    </p:bg>
    <p:spTree>
      <p:nvGrpSpPr>
        <p:cNvPr id="1" name="Shape 215"/>
        <p:cNvGrpSpPr/>
        <p:nvPr/>
      </p:nvGrpSpPr>
      <p:grpSpPr>
        <a:xfrm>
          <a:off x="0" y="0"/>
          <a:ext cx="0" cy="0"/>
          <a:chOff x="0" y="0"/>
          <a:chExt cx="0" cy="0"/>
        </a:xfrm>
      </p:grpSpPr>
      <p:sp>
        <p:nvSpPr>
          <p:cNvPr id="216" name="Google Shape;216;p19"/>
          <p:cNvSpPr txBox="1"/>
          <p:nvPr/>
        </p:nvSpPr>
        <p:spPr>
          <a:xfrm>
            <a:off x="4429915" y="5751400"/>
            <a:ext cx="10400400" cy="1158000"/>
          </a:xfrm>
          <a:prstGeom prst="rect">
            <a:avLst/>
          </a:prstGeom>
          <a:noFill/>
          <a:ln>
            <a:noFill/>
          </a:ln>
        </p:spPr>
        <p:txBody>
          <a:bodyPr spcFirstLastPara="1" wrap="square" lIns="0" tIns="0" rIns="0" bIns="0" anchor="t" anchorCtr="0">
            <a:noAutofit/>
          </a:bodyPr>
          <a:lstStyle/>
          <a:p>
            <a:pPr marL="0" marR="0" lvl="0" indent="0" algn="l" rtl="0">
              <a:lnSpc>
                <a:spcPct val="120000"/>
              </a:lnSpc>
              <a:spcBef>
                <a:spcPts val="0"/>
              </a:spcBef>
              <a:spcAft>
                <a:spcPts val="0"/>
              </a:spcAft>
              <a:buNone/>
            </a:pPr>
            <a:r>
              <a:rPr lang="en-US" sz="2400" b="1">
                <a:solidFill>
                  <a:schemeClr val="lt1"/>
                </a:solidFill>
                <a:latin typeface="Roboto Condensed"/>
                <a:ea typeface="Roboto Condensed"/>
                <a:cs typeface="Roboto Condensed"/>
                <a:sym typeface="Roboto Condensed"/>
              </a:rPr>
              <a:t>% TOP OF PAGE IMPR -</a:t>
            </a:r>
            <a:r>
              <a:rPr lang="en-US" sz="2400">
                <a:solidFill>
                  <a:schemeClr val="lt1"/>
                </a:solidFill>
                <a:latin typeface="Roboto Condensed"/>
                <a:ea typeface="Roboto Condensed"/>
                <a:cs typeface="Roboto Condensed"/>
                <a:sym typeface="Roboto Condensed"/>
              </a:rPr>
              <a:t> THE PERCENTAGE OF TIME YOUR AD HAS BEEN SHOWN IN THE TOP POSITIONS OF THE SERP. THIS CAN OFTEN EFFECT IMPR, CLICK, CTR ETC.</a:t>
            </a:r>
            <a:endParaRPr sz="2400"/>
          </a:p>
        </p:txBody>
      </p:sp>
      <p:sp>
        <p:nvSpPr>
          <p:cNvPr id="217" name="Google Shape;217;p19"/>
          <p:cNvSpPr txBox="1"/>
          <p:nvPr/>
        </p:nvSpPr>
        <p:spPr>
          <a:xfrm>
            <a:off x="4429915" y="7334740"/>
            <a:ext cx="12829500" cy="1923600"/>
          </a:xfrm>
          <a:prstGeom prst="rect">
            <a:avLst/>
          </a:prstGeom>
          <a:noFill/>
          <a:ln>
            <a:noFill/>
          </a:ln>
        </p:spPr>
        <p:txBody>
          <a:bodyPr spcFirstLastPara="1" wrap="square" lIns="0" tIns="0" rIns="0" bIns="0" anchor="t" anchorCtr="0">
            <a:noAutofit/>
          </a:bodyPr>
          <a:lstStyle/>
          <a:p>
            <a:pPr marL="0" marR="0" lvl="0" indent="0" algn="l" rtl="0">
              <a:lnSpc>
                <a:spcPct val="120000"/>
              </a:lnSpc>
              <a:spcBef>
                <a:spcPts val="0"/>
              </a:spcBef>
              <a:spcAft>
                <a:spcPts val="0"/>
              </a:spcAft>
              <a:buNone/>
            </a:pPr>
            <a:r>
              <a:rPr lang="en-US" sz="2400" b="1" i="0" u="none" strike="noStrike" cap="none">
                <a:solidFill>
                  <a:srgbClr val="FFFFFF"/>
                </a:solidFill>
                <a:latin typeface="Roboto Condensed"/>
                <a:ea typeface="Roboto Condensed"/>
                <a:cs typeface="Roboto Condensed"/>
                <a:sym typeface="Roboto Condensed"/>
              </a:rPr>
              <a:t>NUMBER OF CONVERSIONS - </a:t>
            </a:r>
            <a:r>
              <a:rPr lang="en-US" sz="2400" b="0" i="0" u="none" strike="noStrike" cap="none">
                <a:solidFill>
                  <a:srgbClr val="FFFFFF"/>
                </a:solidFill>
                <a:latin typeface="Roboto Condensed"/>
                <a:ea typeface="Roboto Condensed"/>
                <a:cs typeface="Roboto Condensed"/>
                <a:sym typeface="Roboto Condensed"/>
              </a:rPr>
              <a:t>UNDERSTANDING WHAT PERCENTAGE OF YOUR USERS ARE COMPLETING THE GOALS THAT DRIVE YOUR BUSINESS ALLOWS YOU TO GAUGE THE SUCCESS OF YOUR SITE OR APP AND IDENTIFY AREAS FOR IMPROVEMENT. IMPROVING YOUR CONVERSION RATE ALSO ALLOWS YOU TO GET MORE SALES WITH THE SAME AMOUNT OF TRAFFIC.</a:t>
            </a:r>
            <a:endParaRPr sz="2400"/>
          </a:p>
        </p:txBody>
      </p:sp>
      <p:sp>
        <p:nvSpPr>
          <p:cNvPr id="218" name="Google Shape;218;p19"/>
          <p:cNvSpPr txBox="1"/>
          <p:nvPr/>
        </p:nvSpPr>
        <p:spPr>
          <a:xfrm>
            <a:off x="4429915" y="788997"/>
            <a:ext cx="10914900" cy="2640000"/>
          </a:xfrm>
          <a:prstGeom prst="rect">
            <a:avLst/>
          </a:prstGeom>
          <a:noFill/>
          <a:ln>
            <a:noFill/>
          </a:ln>
        </p:spPr>
        <p:txBody>
          <a:bodyPr spcFirstLastPara="1" wrap="square" lIns="0" tIns="0" rIns="0" bIns="0" anchor="t" anchorCtr="0">
            <a:noAutofit/>
          </a:bodyPr>
          <a:lstStyle/>
          <a:p>
            <a:pPr marL="0" marR="0" lvl="0" indent="0" algn="l" rtl="0">
              <a:lnSpc>
                <a:spcPct val="120000"/>
              </a:lnSpc>
              <a:spcBef>
                <a:spcPts val="0"/>
              </a:spcBef>
              <a:spcAft>
                <a:spcPts val="0"/>
              </a:spcAft>
              <a:buNone/>
            </a:pPr>
            <a:r>
              <a:rPr lang="en-US" sz="2400" b="1" i="0" u="none" strike="noStrike" cap="none">
                <a:solidFill>
                  <a:srgbClr val="FFFFFF"/>
                </a:solidFill>
                <a:latin typeface="Roboto"/>
                <a:ea typeface="Roboto"/>
                <a:cs typeface="Roboto"/>
                <a:sym typeface="Roboto"/>
              </a:rPr>
              <a:t>QUALITY SCORE -</a:t>
            </a:r>
            <a:r>
              <a:rPr lang="en-US" sz="2400" b="0" i="0" u="none" strike="noStrike" cap="none">
                <a:solidFill>
                  <a:srgbClr val="FFFFFF"/>
                </a:solidFill>
                <a:latin typeface="Roboto"/>
                <a:ea typeface="Roboto"/>
                <a:cs typeface="Roboto"/>
                <a:sym typeface="Roboto"/>
              </a:rPr>
              <a:t> QUALITY SCORE IS GOOGLE'S RATING OF THE QUALITY AND RELEVANCE OF BOTH YOUR KEYWORDS AND PPC ADS. IT IS USED TO DETERMINE YOUR COST PER CLICK (CPC) AND MULTIPLIED BY YOUR MAXIMUM BID TO DETERMINE YOUR AD RANK IN THE AD AUCTION PROCESS. YOUR QUALITY SCORE DEPENDS ON MULTIPLE FACTORS, INCLUDING:</a:t>
            </a:r>
            <a:endParaRPr sz="2400"/>
          </a:p>
        </p:txBody>
      </p:sp>
      <p:sp>
        <p:nvSpPr>
          <p:cNvPr id="219" name="Google Shape;219;p19"/>
          <p:cNvSpPr txBox="1"/>
          <p:nvPr/>
        </p:nvSpPr>
        <p:spPr>
          <a:xfrm>
            <a:off x="4429915" y="3276203"/>
            <a:ext cx="11800800" cy="2354400"/>
          </a:xfrm>
          <a:prstGeom prst="rect">
            <a:avLst/>
          </a:prstGeom>
          <a:noFill/>
          <a:ln>
            <a:noFill/>
          </a:ln>
        </p:spPr>
        <p:txBody>
          <a:bodyPr spcFirstLastPara="1" wrap="square" lIns="0" tIns="0" rIns="0" bIns="0" anchor="t" anchorCtr="0">
            <a:noAutofit/>
          </a:bodyPr>
          <a:lstStyle/>
          <a:p>
            <a:pPr marL="419354" marR="0" lvl="1" indent="-200787" algn="l" rtl="0">
              <a:lnSpc>
                <a:spcPct val="119960"/>
              </a:lnSpc>
              <a:spcBef>
                <a:spcPts val="0"/>
              </a:spcBef>
              <a:spcAft>
                <a:spcPts val="0"/>
              </a:spcAft>
              <a:buClr>
                <a:srgbClr val="FFFFFF"/>
              </a:buClr>
              <a:buSzPts val="2400"/>
              <a:buFont typeface="Arial"/>
              <a:buChar char="•"/>
            </a:pPr>
            <a:r>
              <a:rPr lang="en-US" sz="2400" b="0" i="0" u="none" strike="noStrike" cap="none">
                <a:solidFill>
                  <a:srgbClr val="FFFFFF"/>
                </a:solidFill>
                <a:latin typeface="Roboto Condensed"/>
                <a:ea typeface="Roboto Condensed"/>
                <a:cs typeface="Roboto Condensed"/>
                <a:sym typeface="Roboto Condensed"/>
              </a:rPr>
              <a:t>YOUR CLICK-THROUGH RATE (CTR).</a:t>
            </a:r>
            <a:endParaRPr sz="2400"/>
          </a:p>
          <a:p>
            <a:pPr marL="419354" marR="0" lvl="1" indent="-200787" algn="l" rtl="0">
              <a:lnSpc>
                <a:spcPct val="119960"/>
              </a:lnSpc>
              <a:spcBef>
                <a:spcPts val="0"/>
              </a:spcBef>
              <a:spcAft>
                <a:spcPts val="0"/>
              </a:spcAft>
              <a:buClr>
                <a:srgbClr val="FFFFFF"/>
              </a:buClr>
              <a:buSzPts val="2400"/>
              <a:buFont typeface="Arial"/>
              <a:buChar char="•"/>
            </a:pPr>
            <a:r>
              <a:rPr lang="en-US" sz="2400" b="0" i="0" u="none" strike="noStrike" cap="none">
                <a:solidFill>
                  <a:srgbClr val="FFFFFF"/>
                </a:solidFill>
                <a:latin typeface="Roboto Condensed"/>
                <a:ea typeface="Roboto Condensed"/>
                <a:cs typeface="Roboto Condensed"/>
                <a:sym typeface="Roboto Condensed"/>
              </a:rPr>
              <a:t>THE RELEVANCE OF EACH KEYWORD TO ITS AD GROUP.</a:t>
            </a:r>
            <a:endParaRPr sz="2400"/>
          </a:p>
          <a:p>
            <a:pPr marL="419354" marR="0" lvl="1" indent="-200787" algn="l" rtl="0">
              <a:lnSpc>
                <a:spcPct val="119960"/>
              </a:lnSpc>
              <a:spcBef>
                <a:spcPts val="0"/>
              </a:spcBef>
              <a:spcAft>
                <a:spcPts val="0"/>
              </a:spcAft>
              <a:buClr>
                <a:srgbClr val="FFFFFF"/>
              </a:buClr>
              <a:buSzPts val="2400"/>
              <a:buFont typeface="Arial"/>
              <a:buChar char="•"/>
            </a:pPr>
            <a:r>
              <a:rPr lang="en-US" sz="2400" b="0" i="0" u="none" strike="noStrike" cap="none">
                <a:solidFill>
                  <a:srgbClr val="FFFFFF"/>
                </a:solidFill>
                <a:latin typeface="Roboto Condensed"/>
                <a:ea typeface="Roboto Condensed"/>
                <a:cs typeface="Roboto Condensed"/>
                <a:sym typeface="Roboto Condensed"/>
              </a:rPr>
              <a:t>LANDING PAGE QUALITY AND RELEVANCE.</a:t>
            </a:r>
            <a:endParaRPr sz="2400"/>
          </a:p>
          <a:p>
            <a:pPr marL="419354" marR="0" lvl="1" indent="-200787" algn="l" rtl="0">
              <a:lnSpc>
                <a:spcPct val="119960"/>
              </a:lnSpc>
              <a:spcBef>
                <a:spcPts val="0"/>
              </a:spcBef>
              <a:spcAft>
                <a:spcPts val="0"/>
              </a:spcAft>
              <a:buClr>
                <a:srgbClr val="FFFFFF"/>
              </a:buClr>
              <a:buSzPts val="2400"/>
              <a:buFont typeface="Arial"/>
              <a:buChar char="•"/>
            </a:pPr>
            <a:r>
              <a:rPr lang="en-US" sz="2400" b="0" i="0" u="none" strike="noStrike" cap="none">
                <a:solidFill>
                  <a:srgbClr val="FFFFFF"/>
                </a:solidFill>
                <a:latin typeface="Roboto Condensed"/>
                <a:ea typeface="Roboto Condensed"/>
                <a:cs typeface="Roboto Condensed"/>
                <a:sym typeface="Roboto Condensed"/>
              </a:rPr>
              <a:t>THE RELEVANCE OF YOUR AD TEXT.</a:t>
            </a:r>
            <a:endParaRPr sz="2400"/>
          </a:p>
          <a:p>
            <a:pPr marL="419354" marR="0" lvl="1" indent="-200787" algn="l" rtl="0">
              <a:lnSpc>
                <a:spcPct val="119960"/>
              </a:lnSpc>
              <a:spcBef>
                <a:spcPts val="0"/>
              </a:spcBef>
              <a:spcAft>
                <a:spcPts val="0"/>
              </a:spcAft>
              <a:buClr>
                <a:srgbClr val="FFFFFF"/>
              </a:buClr>
              <a:buSzPts val="2400"/>
              <a:buFont typeface="Arial"/>
              <a:buChar char="•"/>
            </a:pPr>
            <a:r>
              <a:rPr lang="en-US" sz="2400" b="0" i="0" u="none" strike="noStrike" cap="none">
                <a:solidFill>
                  <a:srgbClr val="FFFFFF"/>
                </a:solidFill>
                <a:latin typeface="Roboto Condensed"/>
                <a:ea typeface="Roboto Condensed"/>
                <a:cs typeface="Roboto Condensed"/>
                <a:sym typeface="Roboto Condensed"/>
              </a:rPr>
              <a:t>YOUR HISTORICAL GOOGLE ADS ACCOUNT PERFORMANCE.</a:t>
            </a:r>
            <a:endParaRPr sz="2400"/>
          </a:p>
        </p:txBody>
      </p:sp>
      <p:pic>
        <p:nvPicPr>
          <p:cNvPr id="220" name="Google Shape;220;p19"/>
          <p:cNvPicPr preferRelativeResize="0"/>
          <p:nvPr/>
        </p:nvPicPr>
        <p:blipFill rotWithShape="1">
          <a:blip r:embed="rId3">
            <a:alphaModFix/>
          </a:blip>
          <a:srcRect/>
          <a:stretch/>
        </p:blipFill>
        <p:spPr>
          <a:xfrm>
            <a:off x="1939486" y="1232339"/>
            <a:ext cx="1529262" cy="1533124"/>
          </a:xfrm>
          <a:prstGeom prst="rect">
            <a:avLst/>
          </a:prstGeom>
          <a:noFill/>
          <a:ln>
            <a:noFill/>
          </a:ln>
        </p:spPr>
      </p:pic>
      <p:pic>
        <p:nvPicPr>
          <p:cNvPr id="221" name="Google Shape;221;p19"/>
          <p:cNvPicPr preferRelativeResize="0"/>
          <p:nvPr/>
        </p:nvPicPr>
        <p:blipFill rotWithShape="1">
          <a:blip r:embed="rId4">
            <a:alphaModFix/>
          </a:blip>
          <a:srcRect/>
          <a:stretch/>
        </p:blipFill>
        <p:spPr>
          <a:xfrm>
            <a:off x="1939486" y="5760925"/>
            <a:ext cx="1529262" cy="1334845"/>
          </a:xfrm>
          <a:prstGeom prst="rect">
            <a:avLst/>
          </a:prstGeom>
          <a:noFill/>
          <a:ln>
            <a:noFill/>
          </a:ln>
        </p:spPr>
      </p:pic>
      <p:pic>
        <p:nvPicPr>
          <p:cNvPr id="222" name="Google Shape;222;p19"/>
          <p:cNvPicPr preferRelativeResize="0"/>
          <p:nvPr/>
        </p:nvPicPr>
        <p:blipFill rotWithShape="1">
          <a:blip r:embed="rId5">
            <a:alphaModFix/>
          </a:blip>
          <a:srcRect/>
          <a:stretch/>
        </p:blipFill>
        <p:spPr>
          <a:xfrm>
            <a:off x="1747368" y="7646486"/>
            <a:ext cx="1913499" cy="130959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F628E"/>
        </a:solidFill>
        <a:effectLst/>
      </p:bgPr>
    </p:bg>
    <p:spTree>
      <p:nvGrpSpPr>
        <p:cNvPr id="1" name="Shape 226"/>
        <p:cNvGrpSpPr/>
        <p:nvPr/>
      </p:nvGrpSpPr>
      <p:grpSpPr>
        <a:xfrm>
          <a:off x="0" y="0"/>
          <a:ext cx="0" cy="0"/>
          <a:chOff x="0" y="0"/>
          <a:chExt cx="0" cy="0"/>
        </a:xfrm>
      </p:grpSpPr>
      <p:sp>
        <p:nvSpPr>
          <p:cNvPr id="227" name="Google Shape;227;p20"/>
          <p:cNvSpPr txBox="1"/>
          <p:nvPr/>
        </p:nvSpPr>
        <p:spPr>
          <a:xfrm>
            <a:off x="136443" y="4021366"/>
            <a:ext cx="4225800" cy="1248900"/>
          </a:xfrm>
          <a:prstGeom prst="rect">
            <a:avLst/>
          </a:prstGeom>
          <a:noFill/>
          <a:ln>
            <a:noFill/>
          </a:ln>
        </p:spPr>
        <p:txBody>
          <a:bodyPr spcFirstLastPara="1" wrap="square" lIns="0" tIns="0" rIns="0" bIns="0" anchor="t" anchorCtr="0">
            <a:noAutofit/>
          </a:bodyPr>
          <a:lstStyle/>
          <a:p>
            <a:pPr marL="0" marR="0" lvl="0" indent="0" algn="ctr" rtl="0">
              <a:lnSpc>
                <a:spcPct val="120009"/>
              </a:lnSpc>
              <a:spcBef>
                <a:spcPts val="0"/>
              </a:spcBef>
              <a:spcAft>
                <a:spcPts val="0"/>
              </a:spcAft>
              <a:buNone/>
            </a:pPr>
            <a:r>
              <a:rPr lang="en-US" sz="8136" b="1">
                <a:solidFill>
                  <a:srgbClr val="FFFFFF"/>
                </a:solidFill>
                <a:latin typeface="Roboto Condensed"/>
                <a:ea typeface="Roboto Condensed"/>
                <a:cs typeface="Roboto Condensed"/>
                <a:sym typeface="Roboto Condensed"/>
              </a:rPr>
              <a:t>SOCIAL</a:t>
            </a:r>
            <a:endParaRPr sz="8136" b="1">
              <a:solidFill>
                <a:srgbClr val="FFFFFF"/>
              </a:solidFill>
              <a:latin typeface="Roboto Condensed"/>
              <a:ea typeface="Roboto Condensed"/>
              <a:cs typeface="Roboto Condensed"/>
              <a:sym typeface="Roboto Condensed"/>
            </a:endParaRPr>
          </a:p>
          <a:p>
            <a:pPr marL="0" marR="0" lvl="0" indent="0" algn="ctr" rtl="0">
              <a:lnSpc>
                <a:spcPct val="120009"/>
              </a:lnSpc>
              <a:spcBef>
                <a:spcPts val="0"/>
              </a:spcBef>
              <a:spcAft>
                <a:spcPts val="0"/>
              </a:spcAft>
              <a:buNone/>
            </a:pPr>
            <a:r>
              <a:rPr lang="en-US" sz="8136" b="1">
                <a:solidFill>
                  <a:srgbClr val="FFFFFF"/>
                </a:solidFill>
                <a:latin typeface="Roboto Condensed"/>
                <a:ea typeface="Roboto Condensed"/>
                <a:cs typeface="Roboto Condensed"/>
                <a:sym typeface="Roboto Condensed"/>
              </a:rPr>
              <a:t>PROOF</a:t>
            </a:r>
            <a:endParaRPr sz="8136" b="1">
              <a:solidFill>
                <a:srgbClr val="FFFFFF"/>
              </a:solidFill>
              <a:latin typeface="Roboto Condensed"/>
              <a:ea typeface="Roboto Condensed"/>
              <a:cs typeface="Roboto Condensed"/>
              <a:sym typeface="Roboto Condensed"/>
            </a:endParaRPr>
          </a:p>
        </p:txBody>
      </p:sp>
      <p:sp>
        <p:nvSpPr>
          <p:cNvPr id="228" name="Google Shape;228;p20"/>
          <p:cNvSpPr/>
          <p:nvPr/>
        </p:nvSpPr>
        <p:spPr>
          <a:xfrm>
            <a:off x="967676" y="764135"/>
            <a:ext cx="16352647" cy="8758730"/>
          </a:xfrm>
          <a:custGeom>
            <a:avLst/>
            <a:gdLst/>
            <a:ahLst/>
            <a:cxnLst/>
            <a:rect l="l" t="t" r="r" b="b"/>
            <a:pathLst>
              <a:path w="4032712" h="570137" extrusionOk="0">
                <a:moveTo>
                  <a:pt x="0" y="0"/>
                </a:moveTo>
                <a:lnTo>
                  <a:pt x="4032712" y="0"/>
                </a:lnTo>
                <a:lnTo>
                  <a:pt x="4032712" y="570137"/>
                </a:lnTo>
                <a:lnTo>
                  <a:pt x="0" y="570137"/>
                </a:lnTo>
                <a:close/>
              </a:path>
            </a:pathLst>
          </a:custGeom>
          <a:solidFill>
            <a:srgbClr val="38B6FF"/>
          </a:solidFill>
          <a:ln>
            <a:noFill/>
          </a:ln>
        </p:spPr>
      </p:sp>
      <p:sp>
        <p:nvSpPr>
          <p:cNvPr id="229" name="Google Shape;229;p20"/>
          <p:cNvSpPr/>
          <p:nvPr/>
        </p:nvSpPr>
        <p:spPr>
          <a:xfrm>
            <a:off x="-2853244" y="1030702"/>
            <a:ext cx="7810500" cy="7810500"/>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1F62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0"/>
          <p:cNvSpPr txBox="1"/>
          <p:nvPr/>
        </p:nvSpPr>
        <p:spPr>
          <a:xfrm>
            <a:off x="-299825" y="3805900"/>
            <a:ext cx="4225800" cy="1955400"/>
          </a:xfrm>
          <a:prstGeom prst="rect">
            <a:avLst/>
          </a:prstGeom>
          <a:noFill/>
          <a:ln>
            <a:noFill/>
          </a:ln>
        </p:spPr>
        <p:txBody>
          <a:bodyPr spcFirstLastPara="1" wrap="square" lIns="0" tIns="0" rIns="0" bIns="0" anchor="t" anchorCtr="0">
            <a:noAutofit/>
          </a:bodyPr>
          <a:lstStyle/>
          <a:p>
            <a:pPr marL="0" marR="0" lvl="0" indent="0" algn="ctr" rtl="0">
              <a:lnSpc>
                <a:spcPct val="120009"/>
              </a:lnSpc>
              <a:spcBef>
                <a:spcPts val="0"/>
              </a:spcBef>
              <a:spcAft>
                <a:spcPts val="0"/>
              </a:spcAft>
              <a:buNone/>
            </a:pPr>
            <a:r>
              <a:rPr lang="en-US" sz="7000" b="1">
                <a:solidFill>
                  <a:srgbClr val="FFFFFF"/>
                </a:solidFill>
                <a:latin typeface="Roboto Condensed"/>
                <a:ea typeface="Roboto Condensed"/>
                <a:cs typeface="Roboto Condensed"/>
                <a:sym typeface="Roboto Condensed"/>
              </a:rPr>
              <a:t>SOCIAL</a:t>
            </a:r>
            <a:endParaRPr sz="7000" b="1">
              <a:solidFill>
                <a:srgbClr val="FFFFFF"/>
              </a:solidFill>
              <a:latin typeface="Roboto Condensed"/>
              <a:ea typeface="Roboto Condensed"/>
              <a:cs typeface="Roboto Condensed"/>
              <a:sym typeface="Roboto Condensed"/>
            </a:endParaRPr>
          </a:p>
          <a:p>
            <a:pPr marL="0" marR="0" lvl="0" indent="0" algn="ctr" rtl="0">
              <a:lnSpc>
                <a:spcPct val="120009"/>
              </a:lnSpc>
              <a:spcBef>
                <a:spcPts val="0"/>
              </a:spcBef>
              <a:spcAft>
                <a:spcPts val="0"/>
              </a:spcAft>
              <a:buNone/>
            </a:pPr>
            <a:r>
              <a:rPr lang="en-US" sz="7000" b="1">
                <a:solidFill>
                  <a:srgbClr val="FFFFFF"/>
                </a:solidFill>
                <a:latin typeface="Roboto Condensed"/>
                <a:ea typeface="Roboto Condensed"/>
                <a:cs typeface="Roboto Condensed"/>
                <a:sym typeface="Roboto Condensed"/>
              </a:rPr>
              <a:t>PROOF</a:t>
            </a:r>
            <a:endParaRPr sz="7000"/>
          </a:p>
        </p:txBody>
      </p:sp>
      <p:pic>
        <p:nvPicPr>
          <p:cNvPr id="231" name="Google Shape;231;p20"/>
          <p:cNvPicPr preferRelativeResize="0"/>
          <p:nvPr/>
        </p:nvPicPr>
        <p:blipFill>
          <a:blip r:embed="rId3">
            <a:alphaModFix/>
          </a:blip>
          <a:stretch>
            <a:fillRect/>
          </a:stretch>
        </p:blipFill>
        <p:spPr>
          <a:xfrm>
            <a:off x="4571988" y="2352675"/>
            <a:ext cx="12715875" cy="55816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F628E"/>
        </a:solidFill>
        <a:effectLst/>
      </p:bgPr>
    </p:bg>
    <p:spTree>
      <p:nvGrpSpPr>
        <p:cNvPr id="1" name="Shape 235"/>
        <p:cNvGrpSpPr/>
        <p:nvPr/>
      </p:nvGrpSpPr>
      <p:grpSpPr>
        <a:xfrm>
          <a:off x="0" y="0"/>
          <a:ext cx="0" cy="0"/>
          <a:chOff x="0" y="0"/>
          <a:chExt cx="0" cy="0"/>
        </a:xfrm>
      </p:grpSpPr>
      <p:sp>
        <p:nvSpPr>
          <p:cNvPr id="236" name="Google Shape;236;p21"/>
          <p:cNvSpPr txBox="1"/>
          <p:nvPr/>
        </p:nvSpPr>
        <p:spPr>
          <a:xfrm>
            <a:off x="14424585" y="7346138"/>
            <a:ext cx="2484900" cy="746100"/>
          </a:xfrm>
          <a:prstGeom prst="rect">
            <a:avLst/>
          </a:prstGeom>
          <a:noFill/>
          <a:ln>
            <a:noFill/>
          </a:ln>
        </p:spPr>
        <p:txBody>
          <a:bodyPr spcFirstLastPara="1" wrap="square" lIns="0" tIns="0" rIns="0" bIns="0" anchor="t" anchorCtr="0">
            <a:noAutofit/>
          </a:bodyPr>
          <a:lstStyle/>
          <a:p>
            <a:pPr marL="457200" marR="0" lvl="0" indent="0" algn="ctr" rtl="0">
              <a:lnSpc>
                <a:spcPct val="120004"/>
              </a:lnSpc>
              <a:spcBef>
                <a:spcPts val="0"/>
              </a:spcBef>
              <a:spcAft>
                <a:spcPts val="0"/>
              </a:spcAft>
              <a:buNone/>
            </a:pPr>
            <a:r>
              <a:rPr lang="en-US" sz="4899" b="1" i="0" u="none" strike="noStrike" cap="none">
                <a:solidFill>
                  <a:srgbClr val="1F628E"/>
                </a:solidFill>
                <a:latin typeface="Roboto"/>
                <a:ea typeface="Roboto"/>
                <a:cs typeface="Roboto"/>
                <a:sym typeface="Roboto"/>
              </a:rPr>
              <a:t>LOGO</a:t>
            </a:r>
            <a:endParaRPr/>
          </a:p>
        </p:txBody>
      </p:sp>
      <p:grpSp>
        <p:nvGrpSpPr>
          <p:cNvPr id="237" name="Google Shape;237;p21"/>
          <p:cNvGrpSpPr/>
          <p:nvPr/>
        </p:nvGrpSpPr>
        <p:grpSpPr>
          <a:xfrm>
            <a:off x="6587350" y="1049525"/>
            <a:ext cx="10772400" cy="487800"/>
            <a:chOff x="5760700" y="1275975"/>
            <a:chExt cx="10772400" cy="487800"/>
          </a:xfrm>
        </p:grpSpPr>
        <p:sp>
          <p:nvSpPr>
            <p:cNvPr id="238" name="Google Shape;238;p21"/>
            <p:cNvSpPr txBox="1"/>
            <p:nvPr/>
          </p:nvSpPr>
          <p:spPr>
            <a:xfrm>
              <a:off x="5760700" y="1275975"/>
              <a:ext cx="5544600" cy="487800"/>
            </a:xfrm>
            <a:prstGeom prst="rect">
              <a:avLst/>
            </a:prstGeom>
            <a:noFill/>
            <a:ln>
              <a:noFill/>
            </a:ln>
          </p:spPr>
          <p:txBody>
            <a:bodyPr spcFirstLastPara="1" wrap="square" lIns="0" tIns="0" rIns="0" bIns="0" anchor="t" anchorCtr="0">
              <a:noAutofit/>
            </a:bodyPr>
            <a:lstStyle/>
            <a:p>
              <a:pPr marL="0" marR="0" lvl="0" indent="0" algn="ctr" rtl="0">
                <a:lnSpc>
                  <a:spcPct val="119982"/>
                </a:lnSpc>
                <a:spcBef>
                  <a:spcPts val="0"/>
                </a:spcBef>
                <a:spcAft>
                  <a:spcPts val="0"/>
                </a:spcAft>
                <a:buNone/>
              </a:pPr>
              <a:r>
                <a:rPr lang="en-US" sz="3600">
                  <a:solidFill>
                    <a:srgbClr val="FFFFFF"/>
                  </a:solidFill>
                  <a:latin typeface="Roboto Condensed"/>
                  <a:ea typeface="Roboto Condensed"/>
                  <a:cs typeface="Roboto Condensed"/>
                  <a:sym typeface="Roboto Condensed"/>
                </a:rPr>
                <a:t>PPC SMART NICHES</a:t>
              </a:r>
              <a:endParaRPr sz="3600"/>
            </a:p>
          </p:txBody>
        </p:sp>
        <p:sp>
          <p:nvSpPr>
            <p:cNvPr id="239" name="Google Shape;239;p21"/>
            <p:cNvSpPr txBox="1"/>
            <p:nvPr/>
          </p:nvSpPr>
          <p:spPr>
            <a:xfrm>
              <a:off x="11305300" y="1328025"/>
              <a:ext cx="5227800" cy="383700"/>
            </a:xfrm>
            <a:prstGeom prst="rect">
              <a:avLst/>
            </a:prstGeom>
            <a:noFill/>
            <a:ln>
              <a:noFill/>
            </a:ln>
          </p:spPr>
          <p:txBody>
            <a:bodyPr spcFirstLastPara="1" wrap="square" lIns="0" tIns="0" rIns="0" bIns="0" anchor="t" anchorCtr="0">
              <a:noAutofit/>
            </a:bodyPr>
            <a:lstStyle/>
            <a:p>
              <a:pPr marL="0" marR="0" lvl="0" indent="0" algn="r" rtl="0">
                <a:lnSpc>
                  <a:spcPct val="113011"/>
                </a:lnSpc>
                <a:spcBef>
                  <a:spcPts val="0"/>
                </a:spcBef>
                <a:spcAft>
                  <a:spcPts val="0"/>
                </a:spcAft>
                <a:buNone/>
              </a:pPr>
              <a:r>
                <a:rPr lang="en-US" sz="3000">
                  <a:solidFill>
                    <a:srgbClr val="FFFFFF"/>
                  </a:solidFill>
                  <a:latin typeface="Roboto Condensed"/>
                  <a:ea typeface="Roboto Condensed"/>
                  <a:cs typeface="Roboto Condensed"/>
                  <a:sym typeface="Roboto Condensed"/>
                </a:rPr>
                <a:t>Physical Therapy - General</a:t>
              </a:r>
              <a:endParaRPr sz="3000"/>
            </a:p>
          </p:txBody>
        </p:sp>
      </p:grpSp>
      <p:grpSp>
        <p:nvGrpSpPr>
          <p:cNvPr id="240" name="Google Shape;240;p21"/>
          <p:cNvGrpSpPr/>
          <p:nvPr/>
        </p:nvGrpSpPr>
        <p:grpSpPr>
          <a:xfrm>
            <a:off x="6992202" y="3016861"/>
            <a:ext cx="10521968" cy="549300"/>
            <a:chOff x="6165552" y="3314475"/>
            <a:chExt cx="10521968" cy="549300"/>
          </a:xfrm>
        </p:grpSpPr>
        <p:sp>
          <p:nvSpPr>
            <p:cNvPr id="241" name="Google Shape;241;p21"/>
            <p:cNvSpPr txBox="1"/>
            <p:nvPr/>
          </p:nvSpPr>
          <p:spPr>
            <a:xfrm>
              <a:off x="6165552" y="3314475"/>
              <a:ext cx="4734900" cy="549300"/>
            </a:xfrm>
            <a:prstGeom prst="rect">
              <a:avLst/>
            </a:prstGeom>
            <a:noFill/>
            <a:ln>
              <a:noFill/>
            </a:ln>
          </p:spPr>
          <p:txBody>
            <a:bodyPr spcFirstLastPara="1" wrap="square" lIns="0" tIns="0" rIns="0" bIns="0" anchor="t" anchorCtr="0">
              <a:noAutofit/>
            </a:bodyPr>
            <a:lstStyle/>
            <a:p>
              <a:pPr marL="0" marR="0" lvl="0" indent="0" algn="ctr" rtl="0">
                <a:lnSpc>
                  <a:spcPct val="119982"/>
                </a:lnSpc>
                <a:spcBef>
                  <a:spcPts val="0"/>
                </a:spcBef>
                <a:spcAft>
                  <a:spcPts val="0"/>
                </a:spcAft>
                <a:buNone/>
              </a:pPr>
              <a:r>
                <a:rPr lang="en-US" sz="3600">
                  <a:solidFill>
                    <a:srgbClr val="FFFFFF"/>
                  </a:solidFill>
                  <a:latin typeface="Roboto Condensed"/>
                  <a:ea typeface="Roboto Condensed"/>
                  <a:cs typeface="Roboto Condensed"/>
                  <a:sym typeface="Roboto Condensed"/>
                </a:rPr>
                <a:t>ESTIMATE SEARCH CPC</a:t>
              </a:r>
              <a:endParaRPr sz="3600"/>
            </a:p>
          </p:txBody>
        </p:sp>
        <p:sp>
          <p:nvSpPr>
            <p:cNvPr id="242" name="Google Shape;242;p21"/>
            <p:cNvSpPr txBox="1"/>
            <p:nvPr/>
          </p:nvSpPr>
          <p:spPr>
            <a:xfrm>
              <a:off x="13770019" y="3397275"/>
              <a:ext cx="2917500" cy="383700"/>
            </a:xfrm>
            <a:prstGeom prst="rect">
              <a:avLst/>
            </a:prstGeom>
            <a:noFill/>
            <a:ln>
              <a:noFill/>
            </a:ln>
          </p:spPr>
          <p:txBody>
            <a:bodyPr spcFirstLastPara="1" wrap="square" lIns="0" tIns="0" rIns="0" bIns="0" anchor="t" anchorCtr="0">
              <a:noAutofit/>
            </a:bodyPr>
            <a:lstStyle/>
            <a:p>
              <a:pPr marL="0" marR="0" lvl="0" indent="0" algn="ctr" rtl="0">
                <a:lnSpc>
                  <a:spcPct val="113011"/>
                </a:lnSpc>
                <a:spcBef>
                  <a:spcPts val="0"/>
                </a:spcBef>
                <a:spcAft>
                  <a:spcPts val="0"/>
                </a:spcAft>
                <a:buNone/>
              </a:pPr>
              <a:r>
                <a:rPr lang="en-US" sz="3000">
                  <a:solidFill>
                    <a:srgbClr val="FFFFFF"/>
                  </a:solidFill>
                  <a:latin typeface="Roboto Condensed"/>
                  <a:ea typeface="Roboto Condensed"/>
                  <a:cs typeface="Roboto Condensed"/>
                  <a:sym typeface="Roboto Condensed"/>
                </a:rPr>
                <a:t>$6-10</a:t>
              </a:r>
              <a:endParaRPr sz="3000"/>
            </a:p>
          </p:txBody>
        </p:sp>
      </p:grpSp>
      <p:grpSp>
        <p:nvGrpSpPr>
          <p:cNvPr id="243" name="Google Shape;243;p21"/>
          <p:cNvGrpSpPr/>
          <p:nvPr/>
        </p:nvGrpSpPr>
        <p:grpSpPr>
          <a:xfrm>
            <a:off x="6922752" y="2002443"/>
            <a:ext cx="10591418" cy="549300"/>
            <a:chOff x="6096102" y="2313900"/>
            <a:chExt cx="10591418" cy="549300"/>
          </a:xfrm>
        </p:grpSpPr>
        <p:sp>
          <p:nvSpPr>
            <p:cNvPr id="244" name="Google Shape;244;p21"/>
            <p:cNvSpPr txBox="1"/>
            <p:nvPr/>
          </p:nvSpPr>
          <p:spPr>
            <a:xfrm>
              <a:off x="6096102" y="2313900"/>
              <a:ext cx="4873800" cy="549300"/>
            </a:xfrm>
            <a:prstGeom prst="rect">
              <a:avLst/>
            </a:prstGeom>
            <a:noFill/>
            <a:ln>
              <a:noFill/>
            </a:ln>
          </p:spPr>
          <p:txBody>
            <a:bodyPr spcFirstLastPara="1" wrap="square" lIns="0" tIns="0" rIns="0" bIns="0" anchor="t" anchorCtr="0">
              <a:noAutofit/>
            </a:bodyPr>
            <a:lstStyle/>
            <a:p>
              <a:pPr marL="0" lvl="0" indent="0" algn="ctr" rtl="0">
                <a:lnSpc>
                  <a:spcPct val="119982"/>
                </a:lnSpc>
                <a:spcBef>
                  <a:spcPts val="0"/>
                </a:spcBef>
                <a:spcAft>
                  <a:spcPts val="0"/>
                </a:spcAft>
                <a:buClr>
                  <a:srgbClr val="000000"/>
                </a:buClr>
                <a:buFont typeface="Arial"/>
                <a:buNone/>
              </a:pPr>
              <a:r>
                <a:rPr lang="en-US" sz="3600">
                  <a:solidFill>
                    <a:srgbClr val="FFFFFF"/>
                  </a:solidFill>
                  <a:latin typeface="Roboto Condensed"/>
                  <a:ea typeface="Roboto Condensed"/>
                  <a:cs typeface="Roboto Condensed"/>
                  <a:sym typeface="Roboto Condensed"/>
                </a:rPr>
                <a:t>MINIMUM BUDGET</a:t>
              </a:r>
              <a:endParaRPr sz="3600"/>
            </a:p>
          </p:txBody>
        </p:sp>
        <p:sp>
          <p:nvSpPr>
            <p:cNvPr id="245" name="Google Shape;245;p21"/>
            <p:cNvSpPr txBox="1"/>
            <p:nvPr/>
          </p:nvSpPr>
          <p:spPr>
            <a:xfrm>
              <a:off x="13770019" y="2396700"/>
              <a:ext cx="2917500" cy="383700"/>
            </a:xfrm>
            <a:prstGeom prst="rect">
              <a:avLst/>
            </a:prstGeom>
            <a:noFill/>
            <a:ln>
              <a:noFill/>
            </a:ln>
          </p:spPr>
          <p:txBody>
            <a:bodyPr spcFirstLastPara="1" wrap="square" lIns="0" tIns="0" rIns="0" bIns="0" anchor="t" anchorCtr="0">
              <a:noAutofit/>
            </a:bodyPr>
            <a:lstStyle/>
            <a:p>
              <a:pPr marL="0" marR="0" lvl="0" indent="0" algn="ctr" rtl="0">
                <a:lnSpc>
                  <a:spcPct val="113011"/>
                </a:lnSpc>
                <a:spcBef>
                  <a:spcPts val="0"/>
                </a:spcBef>
                <a:spcAft>
                  <a:spcPts val="0"/>
                </a:spcAft>
                <a:buNone/>
              </a:pPr>
              <a:r>
                <a:rPr lang="en-US" sz="3000">
                  <a:solidFill>
                    <a:srgbClr val="FFFFFF"/>
                  </a:solidFill>
                  <a:latin typeface="Roboto Condensed"/>
                  <a:ea typeface="Roboto Condensed"/>
                  <a:cs typeface="Roboto Condensed"/>
                  <a:sym typeface="Roboto Condensed"/>
                </a:rPr>
                <a:t>$750</a:t>
              </a:r>
              <a:endParaRPr sz="3000"/>
            </a:p>
          </p:txBody>
        </p:sp>
      </p:grpSp>
      <p:grpSp>
        <p:nvGrpSpPr>
          <p:cNvPr id="246" name="Google Shape;246;p21"/>
          <p:cNvGrpSpPr/>
          <p:nvPr/>
        </p:nvGrpSpPr>
        <p:grpSpPr>
          <a:xfrm>
            <a:off x="6992202" y="4031278"/>
            <a:ext cx="10521968" cy="549300"/>
            <a:chOff x="6165552" y="4315050"/>
            <a:chExt cx="10521968" cy="549300"/>
          </a:xfrm>
        </p:grpSpPr>
        <p:sp>
          <p:nvSpPr>
            <p:cNvPr id="247" name="Google Shape;247;p21"/>
            <p:cNvSpPr txBox="1"/>
            <p:nvPr/>
          </p:nvSpPr>
          <p:spPr>
            <a:xfrm>
              <a:off x="13770019" y="4397850"/>
              <a:ext cx="2917500" cy="383700"/>
            </a:xfrm>
            <a:prstGeom prst="rect">
              <a:avLst/>
            </a:prstGeom>
            <a:noFill/>
            <a:ln>
              <a:noFill/>
            </a:ln>
          </p:spPr>
          <p:txBody>
            <a:bodyPr spcFirstLastPara="1" wrap="square" lIns="0" tIns="0" rIns="0" bIns="0" anchor="t" anchorCtr="0">
              <a:noAutofit/>
            </a:bodyPr>
            <a:lstStyle/>
            <a:p>
              <a:pPr marL="0" marR="0" lvl="0" indent="0" algn="ctr" rtl="0">
                <a:lnSpc>
                  <a:spcPct val="113011"/>
                </a:lnSpc>
                <a:spcBef>
                  <a:spcPts val="0"/>
                </a:spcBef>
                <a:spcAft>
                  <a:spcPts val="0"/>
                </a:spcAft>
                <a:buNone/>
              </a:pPr>
              <a:r>
                <a:rPr lang="en-US" sz="3000">
                  <a:solidFill>
                    <a:srgbClr val="FFFFFF"/>
                  </a:solidFill>
                  <a:latin typeface="Roboto Condensed"/>
                  <a:ea typeface="Roboto Condensed"/>
                  <a:cs typeface="Roboto Condensed"/>
                  <a:sym typeface="Roboto Condensed"/>
                </a:rPr>
                <a:t>$35-80</a:t>
              </a:r>
              <a:endParaRPr sz="3000"/>
            </a:p>
          </p:txBody>
        </p:sp>
        <p:sp>
          <p:nvSpPr>
            <p:cNvPr id="248" name="Google Shape;248;p21"/>
            <p:cNvSpPr txBox="1"/>
            <p:nvPr/>
          </p:nvSpPr>
          <p:spPr>
            <a:xfrm>
              <a:off x="6165552" y="4315050"/>
              <a:ext cx="4734900" cy="549300"/>
            </a:xfrm>
            <a:prstGeom prst="rect">
              <a:avLst/>
            </a:prstGeom>
            <a:noFill/>
            <a:ln>
              <a:noFill/>
            </a:ln>
          </p:spPr>
          <p:txBody>
            <a:bodyPr spcFirstLastPara="1" wrap="square" lIns="0" tIns="0" rIns="0" bIns="0" anchor="t" anchorCtr="0">
              <a:noAutofit/>
            </a:bodyPr>
            <a:lstStyle/>
            <a:p>
              <a:pPr marL="0" marR="0" lvl="0" indent="0" algn="ctr" rtl="0">
                <a:lnSpc>
                  <a:spcPct val="119982"/>
                </a:lnSpc>
                <a:spcBef>
                  <a:spcPts val="0"/>
                </a:spcBef>
                <a:spcAft>
                  <a:spcPts val="0"/>
                </a:spcAft>
                <a:buNone/>
              </a:pPr>
              <a:r>
                <a:rPr lang="en-US" sz="3600">
                  <a:solidFill>
                    <a:srgbClr val="FFFFFF"/>
                  </a:solidFill>
                  <a:latin typeface="Roboto Condensed"/>
                  <a:ea typeface="Roboto Condensed"/>
                  <a:cs typeface="Roboto Condensed"/>
                  <a:sym typeface="Roboto Condensed"/>
                </a:rPr>
                <a:t>ESTIMATE CPA RANGE</a:t>
              </a:r>
              <a:endParaRPr sz="3600"/>
            </a:p>
          </p:txBody>
        </p:sp>
      </p:grpSp>
      <p:grpSp>
        <p:nvGrpSpPr>
          <p:cNvPr id="249" name="Google Shape;249;p21"/>
          <p:cNvGrpSpPr/>
          <p:nvPr/>
        </p:nvGrpSpPr>
        <p:grpSpPr>
          <a:xfrm>
            <a:off x="5911002" y="5045696"/>
            <a:ext cx="11603168" cy="549300"/>
            <a:chOff x="5084352" y="5315625"/>
            <a:chExt cx="11603168" cy="549300"/>
          </a:xfrm>
        </p:grpSpPr>
        <p:sp>
          <p:nvSpPr>
            <p:cNvPr id="250" name="Google Shape;250;p21"/>
            <p:cNvSpPr txBox="1"/>
            <p:nvPr/>
          </p:nvSpPr>
          <p:spPr>
            <a:xfrm>
              <a:off x="5084352" y="5315625"/>
              <a:ext cx="6897300" cy="549300"/>
            </a:xfrm>
            <a:prstGeom prst="rect">
              <a:avLst/>
            </a:prstGeom>
            <a:noFill/>
            <a:ln>
              <a:noFill/>
            </a:ln>
          </p:spPr>
          <p:txBody>
            <a:bodyPr spcFirstLastPara="1" wrap="square" lIns="0" tIns="0" rIns="0" bIns="0" anchor="t" anchorCtr="0">
              <a:noAutofit/>
            </a:bodyPr>
            <a:lstStyle/>
            <a:p>
              <a:pPr marL="0" marR="0" lvl="0" indent="0" algn="ctr" rtl="0">
                <a:lnSpc>
                  <a:spcPct val="119982"/>
                </a:lnSpc>
                <a:spcBef>
                  <a:spcPts val="0"/>
                </a:spcBef>
                <a:spcAft>
                  <a:spcPts val="0"/>
                </a:spcAft>
                <a:buNone/>
              </a:pPr>
              <a:r>
                <a:rPr lang="en-US" sz="3600">
                  <a:solidFill>
                    <a:srgbClr val="FFFFFF"/>
                  </a:solidFill>
                  <a:latin typeface="Roboto Condensed"/>
                  <a:ea typeface="Roboto Condensed"/>
                  <a:cs typeface="Roboto Condensed"/>
                  <a:sym typeface="Roboto Condensed"/>
                </a:rPr>
                <a:t>EST LEADS FOR MIN BUDGET	</a:t>
              </a:r>
              <a:endParaRPr sz="3600"/>
            </a:p>
          </p:txBody>
        </p:sp>
        <p:sp>
          <p:nvSpPr>
            <p:cNvPr id="251" name="Google Shape;251;p21"/>
            <p:cNvSpPr txBox="1"/>
            <p:nvPr/>
          </p:nvSpPr>
          <p:spPr>
            <a:xfrm>
              <a:off x="13770019" y="5398425"/>
              <a:ext cx="2917500" cy="383700"/>
            </a:xfrm>
            <a:prstGeom prst="rect">
              <a:avLst/>
            </a:prstGeom>
            <a:noFill/>
            <a:ln>
              <a:noFill/>
            </a:ln>
          </p:spPr>
          <p:txBody>
            <a:bodyPr spcFirstLastPara="1" wrap="square" lIns="0" tIns="0" rIns="0" bIns="0" anchor="t" anchorCtr="0">
              <a:noAutofit/>
            </a:bodyPr>
            <a:lstStyle/>
            <a:p>
              <a:pPr marL="0" marR="0" lvl="0" indent="0" algn="ctr" rtl="0">
                <a:lnSpc>
                  <a:spcPct val="113011"/>
                </a:lnSpc>
                <a:spcBef>
                  <a:spcPts val="0"/>
                </a:spcBef>
                <a:spcAft>
                  <a:spcPts val="0"/>
                </a:spcAft>
                <a:buNone/>
              </a:pPr>
              <a:r>
                <a:rPr lang="en-US" sz="3000">
                  <a:solidFill>
                    <a:srgbClr val="FFFFFF"/>
                  </a:solidFill>
                  <a:latin typeface="Roboto Condensed"/>
                  <a:ea typeface="Roboto Condensed"/>
                  <a:cs typeface="Roboto Condensed"/>
                  <a:sym typeface="Roboto Condensed"/>
                </a:rPr>
                <a:t>9-21</a:t>
              </a:r>
              <a:endParaRPr sz="3000"/>
            </a:p>
          </p:txBody>
        </p:sp>
      </p:grpSp>
      <p:grpSp>
        <p:nvGrpSpPr>
          <p:cNvPr id="252" name="Google Shape;252;p21"/>
          <p:cNvGrpSpPr/>
          <p:nvPr/>
        </p:nvGrpSpPr>
        <p:grpSpPr>
          <a:xfrm>
            <a:off x="5911002" y="6060114"/>
            <a:ext cx="11603168" cy="549300"/>
            <a:chOff x="5084352" y="6307410"/>
            <a:chExt cx="11603168" cy="549300"/>
          </a:xfrm>
        </p:grpSpPr>
        <p:sp>
          <p:nvSpPr>
            <p:cNvPr id="253" name="Google Shape;253;p21"/>
            <p:cNvSpPr txBox="1"/>
            <p:nvPr/>
          </p:nvSpPr>
          <p:spPr>
            <a:xfrm>
              <a:off x="5084352" y="6307410"/>
              <a:ext cx="6897300" cy="549300"/>
            </a:xfrm>
            <a:prstGeom prst="rect">
              <a:avLst/>
            </a:prstGeom>
            <a:noFill/>
            <a:ln>
              <a:noFill/>
            </a:ln>
          </p:spPr>
          <p:txBody>
            <a:bodyPr spcFirstLastPara="1" wrap="square" lIns="0" tIns="0" rIns="0" bIns="0" anchor="t" anchorCtr="0">
              <a:noAutofit/>
            </a:bodyPr>
            <a:lstStyle/>
            <a:p>
              <a:pPr marL="0" marR="0" lvl="0" indent="0" algn="ctr" rtl="0">
                <a:lnSpc>
                  <a:spcPct val="119982"/>
                </a:lnSpc>
                <a:spcBef>
                  <a:spcPts val="0"/>
                </a:spcBef>
                <a:spcAft>
                  <a:spcPts val="0"/>
                </a:spcAft>
                <a:buNone/>
              </a:pPr>
              <a:r>
                <a:rPr lang="en-US" sz="3600">
                  <a:solidFill>
                    <a:srgbClr val="FFFFFF"/>
                  </a:solidFill>
                  <a:latin typeface="Roboto Condensed"/>
                  <a:ea typeface="Roboto Condensed"/>
                  <a:cs typeface="Roboto Condensed"/>
                  <a:sym typeface="Roboto Condensed"/>
                </a:rPr>
                <a:t>REMARKETING ELIGIBLE</a:t>
              </a:r>
              <a:endParaRPr sz="3600"/>
            </a:p>
          </p:txBody>
        </p:sp>
        <p:sp>
          <p:nvSpPr>
            <p:cNvPr id="254" name="Google Shape;254;p21"/>
            <p:cNvSpPr txBox="1"/>
            <p:nvPr/>
          </p:nvSpPr>
          <p:spPr>
            <a:xfrm>
              <a:off x="13770019" y="6390210"/>
              <a:ext cx="2917500" cy="383700"/>
            </a:xfrm>
            <a:prstGeom prst="rect">
              <a:avLst/>
            </a:prstGeom>
            <a:noFill/>
            <a:ln>
              <a:noFill/>
            </a:ln>
          </p:spPr>
          <p:txBody>
            <a:bodyPr spcFirstLastPara="1" wrap="square" lIns="0" tIns="0" rIns="0" bIns="0" anchor="t" anchorCtr="0">
              <a:noAutofit/>
            </a:bodyPr>
            <a:lstStyle/>
            <a:p>
              <a:pPr marL="0" marR="0" lvl="0" indent="0" algn="ctr" rtl="0">
                <a:lnSpc>
                  <a:spcPct val="113011"/>
                </a:lnSpc>
                <a:spcBef>
                  <a:spcPts val="0"/>
                </a:spcBef>
                <a:spcAft>
                  <a:spcPts val="0"/>
                </a:spcAft>
                <a:buNone/>
              </a:pPr>
              <a:r>
                <a:rPr lang="en-US" sz="3000">
                  <a:solidFill>
                    <a:srgbClr val="FFFFFF"/>
                  </a:solidFill>
                  <a:latin typeface="Roboto Condensed"/>
                  <a:ea typeface="Roboto Condensed"/>
                  <a:cs typeface="Roboto Condensed"/>
                  <a:sym typeface="Roboto Condensed"/>
                </a:rPr>
                <a:t>No/Iffy</a:t>
              </a:r>
              <a:endParaRPr sz="3000"/>
            </a:p>
          </p:txBody>
        </p:sp>
      </p:grpSp>
      <p:grpSp>
        <p:nvGrpSpPr>
          <p:cNvPr id="255" name="Google Shape;255;p21"/>
          <p:cNvGrpSpPr/>
          <p:nvPr/>
        </p:nvGrpSpPr>
        <p:grpSpPr>
          <a:xfrm>
            <a:off x="5911002" y="7074532"/>
            <a:ext cx="11448723" cy="549300"/>
            <a:chOff x="5084352" y="7289517"/>
            <a:chExt cx="11448723" cy="549300"/>
          </a:xfrm>
        </p:grpSpPr>
        <p:sp>
          <p:nvSpPr>
            <p:cNvPr id="256" name="Google Shape;256;p21"/>
            <p:cNvSpPr txBox="1"/>
            <p:nvPr/>
          </p:nvSpPr>
          <p:spPr>
            <a:xfrm>
              <a:off x="5084352" y="7289517"/>
              <a:ext cx="6897300" cy="549300"/>
            </a:xfrm>
            <a:prstGeom prst="rect">
              <a:avLst/>
            </a:prstGeom>
            <a:noFill/>
            <a:ln>
              <a:noFill/>
            </a:ln>
          </p:spPr>
          <p:txBody>
            <a:bodyPr spcFirstLastPara="1" wrap="square" lIns="0" tIns="0" rIns="0" bIns="0" anchor="t" anchorCtr="0">
              <a:noAutofit/>
            </a:bodyPr>
            <a:lstStyle/>
            <a:p>
              <a:pPr marL="0" marR="0" lvl="0" indent="0" algn="ctr" rtl="0">
                <a:lnSpc>
                  <a:spcPct val="119982"/>
                </a:lnSpc>
                <a:spcBef>
                  <a:spcPts val="0"/>
                </a:spcBef>
                <a:spcAft>
                  <a:spcPts val="0"/>
                </a:spcAft>
                <a:buNone/>
              </a:pPr>
              <a:r>
                <a:rPr lang="en-US" sz="3600">
                  <a:solidFill>
                    <a:srgbClr val="FFFFFF"/>
                  </a:solidFill>
                  <a:latin typeface="Roboto Condensed"/>
                  <a:ea typeface="Roboto Condensed"/>
                  <a:cs typeface="Roboto Condensed"/>
                  <a:sym typeface="Roboto Condensed"/>
                </a:rPr>
                <a:t>RECOMMENDED OFFER</a:t>
              </a:r>
              <a:endParaRPr sz="3600"/>
            </a:p>
          </p:txBody>
        </p:sp>
        <p:sp>
          <p:nvSpPr>
            <p:cNvPr id="257" name="Google Shape;257;p21"/>
            <p:cNvSpPr txBox="1"/>
            <p:nvPr/>
          </p:nvSpPr>
          <p:spPr>
            <a:xfrm>
              <a:off x="10838475" y="7372311"/>
              <a:ext cx="5694600" cy="383700"/>
            </a:xfrm>
            <a:prstGeom prst="rect">
              <a:avLst/>
            </a:prstGeom>
            <a:noFill/>
            <a:ln>
              <a:noFill/>
            </a:ln>
          </p:spPr>
          <p:txBody>
            <a:bodyPr spcFirstLastPara="1" wrap="square" lIns="0" tIns="0" rIns="0" bIns="0" anchor="t" anchorCtr="0">
              <a:noAutofit/>
            </a:bodyPr>
            <a:lstStyle/>
            <a:p>
              <a:pPr marL="0" marR="0" lvl="0" indent="0" algn="r" rtl="0">
                <a:lnSpc>
                  <a:spcPct val="113011"/>
                </a:lnSpc>
                <a:spcBef>
                  <a:spcPts val="0"/>
                </a:spcBef>
                <a:spcAft>
                  <a:spcPts val="0"/>
                </a:spcAft>
                <a:buNone/>
              </a:pPr>
              <a:r>
                <a:rPr lang="en-US" sz="3000">
                  <a:solidFill>
                    <a:srgbClr val="FFFFFF"/>
                  </a:solidFill>
                  <a:latin typeface="Roboto Condensed"/>
                  <a:ea typeface="Roboto Condensed"/>
                  <a:cs typeface="Roboto Condensed"/>
                  <a:sym typeface="Roboto Condensed"/>
                </a:rPr>
                <a:t>Free or Discount New Patient Consult</a:t>
              </a:r>
              <a:endParaRPr sz="3000"/>
            </a:p>
          </p:txBody>
        </p:sp>
      </p:grpSp>
      <p:grpSp>
        <p:nvGrpSpPr>
          <p:cNvPr id="258" name="Google Shape;258;p21"/>
          <p:cNvGrpSpPr/>
          <p:nvPr/>
        </p:nvGrpSpPr>
        <p:grpSpPr>
          <a:xfrm>
            <a:off x="5911002" y="8088949"/>
            <a:ext cx="11448749" cy="549300"/>
            <a:chOff x="5084352" y="8271624"/>
            <a:chExt cx="11448749" cy="549300"/>
          </a:xfrm>
        </p:grpSpPr>
        <p:sp>
          <p:nvSpPr>
            <p:cNvPr id="259" name="Google Shape;259;p21"/>
            <p:cNvSpPr txBox="1"/>
            <p:nvPr/>
          </p:nvSpPr>
          <p:spPr>
            <a:xfrm>
              <a:off x="5084352" y="8271624"/>
              <a:ext cx="6897300" cy="549300"/>
            </a:xfrm>
            <a:prstGeom prst="rect">
              <a:avLst/>
            </a:prstGeom>
            <a:noFill/>
            <a:ln>
              <a:noFill/>
            </a:ln>
          </p:spPr>
          <p:txBody>
            <a:bodyPr spcFirstLastPara="1" wrap="square" lIns="0" tIns="0" rIns="0" bIns="0" anchor="t" anchorCtr="0">
              <a:noAutofit/>
            </a:bodyPr>
            <a:lstStyle/>
            <a:p>
              <a:pPr marL="0" marR="0" lvl="0" indent="0" algn="ctr" rtl="0">
                <a:lnSpc>
                  <a:spcPct val="119982"/>
                </a:lnSpc>
                <a:spcBef>
                  <a:spcPts val="0"/>
                </a:spcBef>
                <a:spcAft>
                  <a:spcPts val="0"/>
                </a:spcAft>
                <a:buNone/>
              </a:pPr>
              <a:r>
                <a:rPr lang="en-US" sz="3600">
                  <a:solidFill>
                    <a:srgbClr val="FFFFFF"/>
                  </a:solidFill>
                  <a:latin typeface="Roboto Condensed"/>
                  <a:ea typeface="Roboto Condensed"/>
                  <a:cs typeface="Roboto Condensed"/>
                  <a:sym typeface="Roboto Condensed"/>
                </a:rPr>
                <a:t>WHAT YOU NEED TO KNOW</a:t>
              </a:r>
              <a:endParaRPr sz="3600"/>
            </a:p>
          </p:txBody>
        </p:sp>
        <p:sp>
          <p:nvSpPr>
            <p:cNvPr id="260" name="Google Shape;260;p21"/>
            <p:cNvSpPr txBox="1"/>
            <p:nvPr/>
          </p:nvSpPr>
          <p:spPr>
            <a:xfrm>
              <a:off x="11182900" y="8354425"/>
              <a:ext cx="5350200" cy="383700"/>
            </a:xfrm>
            <a:prstGeom prst="rect">
              <a:avLst/>
            </a:prstGeom>
            <a:noFill/>
            <a:ln>
              <a:noFill/>
            </a:ln>
          </p:spPr>
          <p:txBody>
            <a:bodyPr spcFirstLastPara="1" wrap="square" lIns="0" tIns="0" rIns="0" bIns="0" anchor="t" anchorCtr="0">
              <a:noAutofit/>
            </a:bodyPr>
            <a:lstStyle/>
            <a:p>
              <a:pPr marL="0" marR="0" lvl="0" indent="0" algn="r" rtl="0">
                <a:lnSpc>
                  <a:spcPct val="113011"/>
                </a:lnSpc>
                <a:spcBef>
                  <a:spcPts val="0"/>
                </a:spcBef>
                <a:spcAft>
                  <a:spcPts val="0"/>
                </a:spcAft>
                <a:buNone/>
              </a:pPr>
              <a:r>
                <a:rPr lang="en-US" sz="3000">
                  <a:solidFill>
                    <a:srgbClr val="FFFFFF"/>
                  </a:solidFill>
                  <a:latin typeface="Roboto Condensed"/>
                  <a:ea typeface="Roboto Condensed"/>
                  <a:cs typeface="Roboto Condensed"/>
                  <a:sym typeface="Roboto Condensed"/>
                </a:rPr>
                <a:t>Receptionists may need lead handling training</a:t>
              </a:r>
              <a:endParaRPr sz="3000"/>
            </a:p>
          </p:txBody>
        </p:sp>
      </p:grpSp>
      <p:sp>
        <p:nvSpPr>
          <p:cNvPr id="261" name="Google Shape;261;p21"/>
          <p:cNvSpPr/>
          <p:nvPr/>
        </p:nvSpPr>
        <p:spPr>
          <a:xfrm>
            <a:off x="-2670375" y="-3099300"/>
            <a:ext cx="9593127" cy="9525000"/>
          </a:xfrm>
          <a:custGeom>
            <a:avLst/>
            <a:gdLst/>
            <a:ahLst/>
            <a:cxnLst/>
            <a:rect l="l" t="t" r="r" b="b"/>
            <a:pathLst>
              <a:path w="6321665" h="6350000" extrusionOk="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38B6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1"/>
          <p:cNvSpPr txBox="1"/>
          <p:nvPr/>
        </p:nvSpPr>
        <p:spPr>
          <a:xfrm>
            <a:off x="-306351" y="493450"/>
            <a:ext cx="7229100" cy="2058300"/>
          </a:xfrm>
          <a:prstGeom prst="rect">
            <a:avLst/>
          </a:prstGeom>
          <a:noFill/>
          <a:ln>
            <a:noFill/>
          </a:ln>
        </p:spPr>
        <p:txBody>
          <a:bodyPr spcFirstLastPara="1" wrap="square" lIns="0" tIns="0" rIns="0" bIns="0" anchor="t" anchorCtr="0">
            <a:noAutofit/>
          </a:bodyPr>
          <a:lstStyle/>
          <a:p>
            <a:pPr marL="0" marR="0" lvl="0" indent="0" algn="l" rtl="0">
              <a:lnSpc>
                <a:spcPct val="120008"/>
              </a:lnSpc>
              <a:spcBef>
                <a:spcPts val="0"/>
              </a:spcBef>
              <a:spcAft>
                <a:spcPts val="0"/>
              </a:spcAft>
              <a:buNone/>
            </a:pPr>
            <a:r>
              <a:rPr lang="en-US" sz="6737" b="1">
                <a:solidFill>
                  <a:srgbClr val="FFFFFF"/>
                </a:solidFill>
                <a:latin typeface="Roboto Condensed"/>
                <a:ea typeface="Roboto Condensed"/>
                <a:cs typeface="Roboto Condensed"/>
                <a:sym typeface="Roboto Condensed"/>
              </a:rPr>
              <a:t>PPC SMART NICHE INSIGHT WITH</a:t>
            </a:r>
            <a:endParaRPr sz="6737" b="1">
              <a:solidFill>
                <a:srgbClr val="FFFFFF"/>
              </a:solidFill>
              <a:latin typeface="Roboto Condensed"/>
              <a:ea typeface="Roboto Condensed"/>
              <a:cs typeface="Roboto Condensed"/>
              <a:sym typeface="Roboto Condensed"/>
            </a:endParaRPr>
          </a:p>
          <a:p>
            <a:pPr marL="0" marR="0" lvl="0" indent="0" algn="l" rtl="0">
              <a:lnSpc>
                <a:spcPct val="120008"/>
              </a:lnSpc>
              <a:spcBef>
                <a:spcPts val="0"/>
              </a:spcBef>
              <a:spcAft>
                <a:spcPts val="0"/>
              </a:spcAft>
              <a:buNone/>
            </a:pPr>
            <a:r>
              <a:rPr lang="en-US" sz="6737" b="1">
                <a:solidFill>
                  <a:srgbClr val="FFFFFF"/>
                </a:solidFill>
                <a:latin typeface="Roboto Condensed"/>
                <a:ea typeface="Roboto Condensed"/>
                <a:cs typeface="Roboto Condensed"/>
                <a:sym typeface="Roboto Condensed"/>
              </a:rPr>
              <a:t>THIS INFO:</a:t>
            </a:r>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532</Words>
  <Application>Microsoft Office PowerPoint</Application>
  <PresentationFormat>Custom</PresentationFormat>
  <Paragraphs>80</Paragraphs>
  <Slides>10</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Roboto Condensed</vt:lpstr>
      <vt:lpstr>Arial</vt:lpstr>
      <vt:lpstr>Nunito</vt:lpstr>
      <vt:lpstr>Roboto</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Ron Kloth</dc:creator>
  <cp:lastModifiedBy>Ron Kloth</cp:lastModifiedBy>
  <cp:revision>1</cp:revision>
  <dcterms:modified xsi:type="dcterms:W3CDTF">2020-03-17T11:37:46Z</dcterms:modified>
</cp:coreProperties>
</file>